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_rels/notesSlide49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437.png" ContentType="image/png"/>
  <Override PartName="/ppt/media/image436.png" ContentType="image/png"/>
  <Override PartName="/ppt/media/image435.png" ContentType="image/png"/>
  <Override PartName="/ppt/media/image433.png" ContentType="image/png"/>
  <Override PartName="/ppt/media/image432.png" ContentType="image/png"/>
  <Override PartName="/ppt/media/image431.png" ContentType="image/png"/>
  <Override PartName="/ppt/media/image430.png" ContentType="image/png"/>
  <Override PartName="/ppt/media/image429.png" ContentType="image/png"/>
  <Override PartName="/ppt/media/image428.png" ContentType="image/png"/>
  <Override PartName="/ppt/media/image427.png" ContentType="image/png"/>
  <Override PartName="/ppt/media/image425.png" ContentType="image/png"/>
  <Override PartName="/ppt/media/image424.png" ContentType="image/png"/>
  <Override PartName="/ppt/media/image423.png" ContentType="image/png"/>
  <Override PartName="/ppt/media/image422.png" ContentType="image/png"/>
  <Override PartName="/ppt/media/image421.png" ContentType="image/png"/>
  <Override PartName="/ppt/media/image420.png" ContentType="image/png"/>
  <Override PartName="/ppt/media/image418.png" ContentType="image/png"/>
  <Override PartName="/ppt/media/image417.png" ContentType="image/png"/>
  <Override PartName="/ppt/media/image416.png" ContentType="image/png"/>
  <Override PartName="/ppt/media/image415.png" ContentType="image/png"/>
  <Override PartName="/ppt/media/image414.png" ContentType="image/png"/>
  <Override PartName="/ppt/media/image413.png" ContentType="image/png"/>
  <Override PartName="/ppt/media/image412.png" ContentType="image/png"/>
  <Override PartName="/ppt/media/image411.png" ContentType="image/png"/>
  <Override PartName="/ppt/media/image410.png" ContentType="image/png"/>
  <Override PartName="/ppt/media/image408.png" ContentType="image/png"/>
  <Override PartName="/ppt/media/image407.png" ContentType="image/png"/>
  <Override PartName="/ppt/media/image406.png" ContentType="image/png"/>
  <Override PartName="/ppt/media/image404.png" ContentType="image/png"/>
  <Override PartName="/ppt/media/image403.png" ContentType="image/png"/>
  <Override PartName="/ppt/media/image402.png" ContentType="image/png"/>
  <Override PartName="/ppt/media/image401.png" ContentType="image/png"/>
  <Override PartName="/ppt/media/image400.png" ContentType="image/png"/>
  <Override PartName="/ppt/media/image399.png" ContentType="image/png"/>
  <Override PartName="/ppt/media/image398.png" ContentType="image/png"/>
  <Override PartName="/ppt/media/image397.png" ContentType="image/png"/>
  <Override PartName="/ppt/media/image252.png" ContentType="image/png"/>
  <Override PartName="/ppt/media/image395.png" ContentType="image/png"/>
  <Override PartName="/ppt/media/image394.png" ContentType="image/png"/>
  <Override PartName="/ppt/media/image393.png" ContentType="image/png"/>
  <Override PartName="/ppt/media/image392.png" ContentType="image/png"/>
  <Override PartName="/ppt/media/image135.jpeg" ContentType="image/jpeg"/>
  <Override PartName="/ppt/media/image391.png" ContentType="image/png"/>
  <Override PartName="/ppt/media/image390.png" ContentType="image/png"/>
  <Override PartName="/ppt/media/image387.png" ContentType="image/png"/>
  <Override PartName="/ppt/media/image243.png" ContentType="image/png"/>
  <Override PartName="/ppt/media/image386.png" ContentType="image/png"/>
  <Override PartName="/ppt/media/image241.png" ContentType="image/png"/>
  <Override PartName="/ppt/media/image384.png" ContentType="image/png"/>
  <Override PartName="/ppt/media/image405.jpeg" ContentType="image/jpeg"/>
  <Override PartName="/ppt/media/image240.png" ContentType="image/png"/>
  <Override PartName="/ppt/media/image383.png" ContentType="image/png"/>
  <Override PartName="/ppt/media/image382.png" ContentType="image/png"/>
  <Override PartName="/ppt/media/image134.jpeg" ContentType="image/jpeg"/>
  <Override PartName="/ppt/media/image381.png" ContentType="image/png"/>
  <Override PartName="/ppt/media/image380.png" ContentType="image/png"/>
  <Override PartName="/ppt/media/image379.png" ContentType="image/png"/>
  <Override PartName="/ppt/media/image377.png" ContentType="image/png"/>
  <Override PartName="/ppt/media/image376.png" ContentType="image/png"/>
  <Override PartName="/ppt/media/image374.png" ContentType="image/png"/>
  <Override PartName="/ppt/media/image373.png" ContentType="image/png"/>
  <Override PartName="/ppt/media/image372.png" ContentType="image/png"/>
  <Override PartName="/ppt/media/image371.png" ContentType="image/png"/>
  <Override PartName="/ppt/media/image370.png" ContentType="image/png"/>
  <Override PartName="/ppt/media/image368.png" ContentType="image/png"/>
  <Override PartName="/ppt/media/image230.jpeg" ContentType="image/jpeg"/>
  <Override PartName="/ppt/media/image367.png" ContentType="image/png"/>
  <Override PartName="/ppt/media/image366.png" ContentType="image/png"/>
  <Override PartName="/ppt/media/image364.png" ContentType="image/png"/>
  <Override PartName="/ppt/media/image363.png" ContentType="image/png"/>
  <Override PartName="/ppt/media/image362.png" ContentType="image/png"/>
  <Override PartName="/ppt/media/image361.png" ContentType="image/png"/>
  <Override PartName="/ppt/media/image419.png" ContentType="image/png"/>
  <Override PartName="/ppt/media/image360.png" ContentType="image/png"/>
  <Override PartName="/ppt/media/image357.png" ContentType="image/png"/>
  <Override PartName="/ppt/media/image356.png" ContentType="image/png"/>
  <Override PartName="/ppt/media/image354.png" ContentType="image/png"/>
  <Override PartName="/ppt/media/image353.png" ContentType="image/png"/>
  <Override PartName="/ppt/media/image352.png" ContentType="image/png"/>
  <Override PartName="/ppt/media/image259.jpeg" ContentType="image/jpeg"/>
  <Override PartName="/ppt/media/image351.png" ContentType="image/png"/>
  <Override PartName="/ppt/media/image409.png" ContentType="image/png"/>
  <Override PartName="/ppt/media/image350.png" ContentType="image/png"/>
  <Override PartName="/ppt/media/image349.png" ContentType="image/png"/>
  <Override PartName="/ppt/media/image347.png" ContentType="image/png"/>
  <Override PartName="/ppt/media/image346.png" ContentType="image/png"/>
  <Override PartName="/ppt/media/image345.png" ContentType="image/png"/>
  <Override PartName="/ppt/media/image344.png" ContentType="image/png"/>
  <Override PartName="/ppt/media/image342.png" ContentType="image/png"/>
  <Override PartName="/ppt/media/image341.png" ContentType="image/png"/>
  <Override PartName="/ppt/media/image340.png" ContentType="image/png"/>
  <Override PartName="/ppt/media/image339.png" ContentType="image/png"/>
  <Override PartName="/ppt/media/image198.jpeg" ContentType="image/jpeg"/>
  <Override PartName="/ppt/media/image338.png" ContentType="image/png"/>
  <Override PartName="/ppt/media/image337.png" ContentType="image/png"/>
  <Override PartName="/ppt/media/image336.png" ContentType="image/png"/>
  <Override PartName="/ppt/media/image334.png" ContentType="image/png"/>
  <Override PartName="/ppt/media/image332.png" ContentType="image/png"/>
  <Override PartName="/ppt/media/image257.jpeg" ContentType="image/jpeg"/>
  <Override PartName="/ppt/media/image331.png" ContentType="image/png"/>
  <Override PartName="/ppt/media/image330.png" ContentType="image/png"/>
  <Override PartName="/ppt/media/image329.png" ContentType="image/png"/>
  <Override PartName="/ppt/media/image328.png" ContentType="image/png"/>
  <Override PartName="/ppt/media/image327.png" ContentType="image/png"/>
  <Override PartName="/ppt/media/image326.png" ContentType="image/png"/>
  <Override PartName="/ppt/media/image325.png" ContentType="image/png"/>
  <Override PartName="/ppt/media/image324.png" ContentType="image/png"/>
  <Override PartName="/ppt/media/image322.png" ContentType="image/png"/>
  <Override PartName="/ppt/media/image256.jpeg" ContentType="image/jpeg"/>
  <Override PartName="/ppt/media/image321.png" ContentType="image/png"/>
  <Override PartName="/ppt/media/image320.png" ContentType="image/png"/>
  <Override PartName="/ppt/media/image319.png" ContentType="image/png"/>
  <Override PartName="/ppt/media/image196.jpeg" ContentType="image/jpeg"/>
  <Override PartName="/ppt/media/image318.png" ContentType="image/png"/>
  <Override PartName="/ppt/media/image317.png" ContentType="image/png"/>
  <Override PartName="/ppt/media/image316.png" ContentType="image/png"/>
  <Override PartName="/ppt/media/image315.png" ContentType="image/png"/>
  <Override PartName="/ppt/media/image314.png" ContentType="image/png"/>
  <Override PartName="/ppt/media/image312.png" ContentType="image/png"/>
  <Override PartName="/ppt/media/image255.jpeg" ContentType="image/jpeg"/>
  <Override PartName="/ppt/media/image311.png" ContentType="image/png"/>
  <Override PartName="/ppt/media/image310.png" ContentType="image/png"/>
  <Override PartName="/ppt/media/image309.png" ContentType="image/png"/>
  <Override PartName="/ppt/media/image195.jpeg" ContentType="image/jpeg"/>
  <Override PartName="/ppt/media/image308.png" ContentType="image/png"/>
  <Override PartName="/ppt/media/image307.png" ContentType="image/png"/>
  <Override PartName="/ppt/media/image306.png" ContentType="image/png"/>
  <Override PartName="/ppt/media/image305.png" ContentType="image/png"/>
  <Override PartName="/ppt/media/image304.png" ContentType="image/png"/>
  <Override PartName="/ppt/media/image302.png" ContentType="image/png"/>
  <Override PartName="/ppt/media/image254.jpeg" ContentType="image/jpeg"/>
  <Override PartName="/ppt/media/image301.png" ContentType="image/png"/>
  <Override PartName="/ppt/media/image300.png" ContentType="image/png"/>
  <Override PartName="/ppt/media/image298.png" ContentType="image/png"/>
  <Override PartName="/ppt/media/image297.png" ContentType="image/png"/>
  <Override PartName="/ppt/media/image296.png" ContentType="image/png"/>
  <Override PartName="/ppt/media/image294.png" ContentType="image/png"/>
  <Override PartName="/ppt/media/image293.png" ContentType="image/png"/>
  <Override PartName="/ppt/media/image292.png" ContentType="image/png"/>
  <Override PartName="/ppt/media/image291.png" ContentType="image/png"/>
  <Override PartName="/ppt/media/image290.png" ContentType="image/png"/>
  <Override PartName="/ppt/media/image289.png" ContentType="image/png"/>
  <Override PartName="/ppt/media/image222.jpeg" ContentType="image/jpeg"/>
  <Override PartName="/ppt/media/image287.png" ContentType="image/png"/>
  <Override PartName="/ppt/media/image281.png" ContentType="image/png"/>
  <Override PartName="/ppt/media/image279.png" ContentType="image/png"/>
  <Override PartName="/ppt/media/image278.png" ContentType="image/png"/>
  <Override PartName="/ppt/media/image221.jpeg" ContentType="image/jpeg"/>
  <Override PartName="/ppt/media/image277.png" ContentType="image/png"/>
  <Override PartName="/ppt/media/image270.png" ContentType="image/png"/>
  <Override PartName="/ppt/media/image269.png" ContentType="image/png"/>
  <Override PartName="/ppt/media/image262.jpeg" ContentType="image/jpeg"/>
  <Override PartName="/ppt/media/image261.jpeg" ContentType="image/jpeg"/>
  <Override PartName="/ppt/media/image245.png" ContentType="image/png"/>
  <Override PartName="/ppt/media/image388.png" ContentType="image/png"/>
  <Override PartName="/ppt/media/image378.png" ContentType="image/png"/>
  <Override PartName="/ppt/media/image434.png" ContentType="image/png"/>
  <Override PartName="/ppt/media/image253.jpeg" ContentType="image/jpeg"/>
  <Override PartName="/ppt/media/image358.png" ContentType="image/png"/>
  <Override PartName="/ppt/media/image99.png" ContentType="image/png"/>
  <Override PartName="/ppt/media/image251.jpeg" ContentType="image/jpeg"/>
  <Override PartName="/ppt/media/image348.png" ContentType="image/png"/>
  <Override PartName="/ppt/media/image89.png" ContentType="image/png"/>
  <Override PartName="/ppt/media/image250.jpeg" ContentType="image/jpeg"/>
  <Override PartName="/ppt/media/image249.png" ContentType="image/png"/>
  <Override PartName="/ppt/media/image288.png" ContentType="image/png"/>
  <Override PartName="/ppt/media/image244.jpeg" ContentType="image/jpeg"/>
  <Override PartName="/ppt/media/image180.png" ContentType="image/png"/>
  <Override PartName="/ppt/media/image239.png" ContentType="image/png"/>
  <Override PartName="/ppt/media/image170.png" ContentType="image/png"/>
  <Override PartName="/ppt/media/image229.png" ContentType="image/png"/>
  <Override PartName="/ppt/media/image225.jpeg" ContentType="image/jpeg"/>
  <Override PartName="/ppt/media/image224.jpeg" ContentType="image/jpeg"/>
  <Override PartName="/ppt/media/image219.png" ContentType="image/png"/>
  <Override PartName="/ppt/media/image6.png" ContentType="image/png"/>
  <Override PartName="/ppt/media/image201.jpeg" ContentType="image/jpeg"/>
  <Override PartName="/ppt/media/image299.png" ContentType="image/png"/>
  <Override PartName="/ppt/media/image200.jpeg" ContentType="image/jpeg"/>
  <Override PartName="/ppt/media/image199.png" ContentType="image/png"/>
  <Override PartName="/ppt/media/image242.png" ContentType="image/png"/>
  <Override PartName="/ppt/media/image385.png" ContentType="image/png"/>
  <Override PartName="/ppt/media/image197.png" ContentType="image/png"/>
  <Override PartName="/ppt/media/image365.png" ContentType="image/png"/>
  <Override PartName="/ppt/media/image193.jpeg" ContentType="image/jpeg"/>
  <Override PartName="/ppt/media/image355.png" ContentType="image/png"/>
  <Override PartName="/ppt/media/image192.jpeg" ContentType="image/jpeg"/>
  <Override PartName="/ppt/media/image218.png" ContentType="image/png"/>
  <Override PartName="/ppt/media/image49.png" ContentType="image/png"/>
  <Override PartName="/ppt/media/image191.png" ContentType="image/png"/>
  <Override PartName="/ppt/media/image335.png" ContentType="image/png"/>
  <Override PartName="/ppt/media/image190.jpeg" ContentType="image/jpeg"/>
  <Override PartName="/ppt/media/image263.png" ContentType="image/png"/>
  <Override PartName="/ppt/media/image189.jpeg" ContentType="image/jpeg"/>
  <Override PartName="/ppt/media/image207.png" ContentType="image/png"/>
  <Override PartName="/ppt/media/image38.png" ContentType="image/png"/>
  <Override PartName="/ppt/media/image28.png" ContentType="image/png"/>
  <Override PartName="/ppt/media/image95.png" ContentType="image/png"/>
  <Override PartName="/ppt/media/image169.jpeg" ContentType="image/jpeg"/>
  <Override PartName="/ppt/media/image75.png" ContentType="image/png"/>
  <Override PartName="/ppt/media/image167.jpeg" ContentType="image/jpeg"/>
  <Override PartName="/ppt/media/image246.png" ContentType="image/png"/>
  <Override PartName="/ppt/media/image389.png" ContentType="image/png"/>
  <Override PartName="/ppt/media/image65.png" ContentType="image/png"/>
  <Override PartName="/ppt/media/image166.jpeg" ContentType="image/jpeg"/>
  <Override PartName="/ppt/media/image55.png" ContentType="image/png"/>
  <Override PartName="/ppt/media/image165.jpeg" ContentType="image/jpeg"/>
  <Override PartName="/ppt/media/image45.png" ContentType="image/png"/>
  <Override PartName="/ppt/media/image164.jpeg" ContentType="image/jpeg"/>
  <Override PartName="/ppt/media/image35.png" ContentType="image/png"/>
  <Override PartName="/ppt/media/image163.jpeg" ContentType="image/jpeg"/>
  <Override PartName="/ppt/media/image209.png" ContentType="image/png"/>
  <Override PartName="/ppt/media/image150.png" ContentType="image/png"/>
  <Override PartName="/ppt/media/image313.png" ContentType="image/png"/>
  <Override PartName="/ppt/media/image143.jpeg" ContentType="image/jpeg"/>
  <Override PartName="/ppt/media/image286.png" ContentType="image/png"/>
  <Override PartName="/ppt/media/image63.png" ContentType="image/png"/>
  <Override PartName="/ppt/media/image159.png" ContentType="image/png"/>
  <Override PartName="/ppt/media/image426.png" ContentType="image/png"/>
  <Override PartName="/ppt/media/image140.jpeg" ContentType="image/jpeg"/>
  <Override PartName="/ppt/media/image343.png" ContentType="image/png"/>
  <Override PartName="/ppt/media/image138.jpeg" ContentType="image/jpeg"/>
  <Override PartName="/ppt/media/image333.png" ContentType="image/png"/>
  <Override PartName="/ppt/media/image137.jpeg" ContentType="image/jpeg"/>
  <Override PartName="/ppt/media/image323.png" ContentType="image/png"/>
  <Override PartName="/ppt/media/image136.jpeg" ContentType="image/jpeg"/>
  <Override PartName="/ppt/media/image142.jpeg" ContentType="image/jpeg"/>
  <Override PartName="/ppt/media/image303.png" ContentType="image/png"/>
  <Override PartName="/ppt/media/image132.jpeg" ContentType="image/jpeg"/>
  <Override PartName="/ppt/media/image130.png" ContentType="image/png"/>
  <Override PartName="/ppt/media/image213.png" ContentType="image/png"/>
  <Override PartName="/ppt/media/image44.png" ContentType="image/png"/>
  <Override PartName="/ppt/media/image133.png" ContentType="image/png"/>
  <Override PartName="/ppt/media/image125.jpeg" ContentType="image/jpeg"/>
  <Override PartName="/ppt/media/image120.png" ContentType="image/png"/>
  <Override PartName="/ppt/media/image110.png" ContentType="image/png"/>
  <Override PartName="/ppt/media/image100.png" ContentType="image/png"/>
  <Override PartName="/ppt/media/image369.png" ContentType="image/png"/>
  <Override PartName="/ppt/media/image15.png" ContentType="image/png"/>
  <Override PartName="/ppt/media/image161.jpeg" ContentType="image/jpeg"/>
  <Override PartName="/ppt/media/image268.png" ContentType="image/png"/>
  <Override PartName="/ppt/media/image267.png" ContentType="image/png"/>
  <Override PartName="/ppt/media/image98.png" ContentType="image/png"/>
  <Override PartName="/ppt/media/image92.png" ContentType="image/png"/>
  <Override PartName="/ppt/media/image188.png" ContentType="image/png"/>
  <Override PartName="/ppt/media/image131.jpeg" ContentType="image/jpeg"/>
  <Override PartName="/ppt/media/image266.png" ContentType="image/png"/>
  <Override PartName="/ppt/media/image43.png" ContentType="image/png"/>
  <Override PartName="/ppt/media/image139.png" ContentType="image/png"/>
  <Override PartName="/ppt/media/image97.png" ContentType="image/png"/>
  <Override PartName="/ppt/media/image91.png" ContentType="image/png"/>
  <Override PartName="/ppt/media/image187.png" ContentType="image/png"/>
  <Override PartName="/ppt/media/image265.png" ContentType="image/png"/>
  <Override PartName="/ppt/media/image96.png" ContentType="image/png"/>
  <Override PartName="/ppt/media/image90.png" ContentType="image/png"/>
  <Override PartName="/ppt/media/image186.png" ContentType="image/png"/>
  <Override PartName="/ppt/media/image264.png" ContentType="image/png"/>
  <Override PartName="/ppt/media/image233.jpeg" ContentType="image/jpeg"/>
  <Override PartName="/ppt/media/image82.png" ContentType="image/png"/>
  <Override PartName="/ppt/media/image178.png" ContentType="image/png"/>
  <Override PartName="/ppt/media/image33.png" ContentType="image/png"/>
  <Override PartName="/ppt/media/image129.png" ContentType="image/png"/>
  <Override PartName="/ppt/media/image87.png" ContentType="image/png"/>
  <Override PartName="/ppt/media/image81.png" ContentType="image/png"/>
  <Override PartName="/ppt/media/image177.png" ContentType="image/png"/>
  <Override PartName="/ppt/media/image32.png" ContentType="image/png"/>
  <Override PartName="/ppt/media/image128.png" ContentType="image/png"/>
  <Override PartName="/ppt/media/image86.png" ContentType="image/png"/>
  <Override PartName="/ppt/media/image80.png" ContentType="image/png"/>
  <Override PartName="/ppt/media/image176.png" ContentType="image/png"/>
  <Override PartName="/ppt/media/image31.png" ContentType="image/png"/>
  <Override PartName="/ppt/media/image127.png" ContentType="image/png"/>
  <Override PartName="/ppt/media/image85.png" ContentType="image/png"/>
  <Override PartName="/ppt/media/image175.png" ContentType="image/png"/>
  <Override PartName="/ppt/media/image30.png" ContentType="image/png"/>
  <Override PartName="/ppt/media/image126.png" ContentType="image/png"/>
  <Override PartName="/ppt/media/image84.png" ContentType="image/png"/>
  <Override PartName="/ppt/media/image174.png" ContentType="image/png"/>
  <Override PartName="/ppt/media/image236.png" ContentType="image/png"/>
  <Override PartName="/ppt/media/image172.jpeg" ContentType="image/jpeg"/>
  <Override PartName="/ppt/media/image179.png" ContentType="image/png"/>
  <Override PartName="/ppt/media/image83.png" ContentType="image/png"/>
  <Override PartName="/ppt/media/image173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247.png" ContentType="image/png"/>
  <Override PartName="/ppt/media/image78.png" ContentType="image/png"/>
  <Override PartName="/ppt/media/image295.png" ContentType="image/png"/>
  <Override PartName="/ppt/media/image232.jpeg" ContentType="image/jpeg"/>
  <Override PartName="/ppt/media/image72.png" ContentType="image/png"/>
  <Override PartName="/ppt/media/image168.png" ContentType="image/png"/>
  <Override PartName="/ppt/media/image23.png" ContentType="image/png"/>
  <Override PartName="/ppt/media/image119.png" ContentType="image/png"/>
  <Override PartName="/ppt/media/image77.png" ContentType="image/png"/>
  <Override PartName="/ppt/media/image22.png" ContentType="image/png"/>
  <Override PartName="/ppt/media/image118.png" ContentType="image/png"/>
  <Override PartName="/ppt/media/image76.png" ContentType="image/png"/>
  <Override PartName="/ppt/media/image21.png" ContentType="image/png"/>
  <Override PartName="/ppt/media/image117.png" ContentType="image/png"/>
  <Override PartName="/ppt/media/image20.png" ContentType="image/png"/>
  <Override PartName="/ppt/media/image116.png" ContentType="image/png"/>
  <Override PartName="/ppt/media/image74.png" ContentType="image/png"/>
  <Override PartName="/ppt/media/image171.jpeg" ContentType="image/jpeg"/>
  <Override PartName="/ppt/media/image115.png" ContentType="image/png"/>
  <Override PartName="/ppt/media/image73.png" ContentType="image/png"/>
  <Override PartName="/ppt/media/image114.png" ContentType="image/png"/>
  <Override PartName="/ppt/media/image162.png" ContentType="image/png"/>
  <Override PartName="/ppt/media/image113.png" ContentType="image/png"/>
  <Override PartName="/ppt/media/image71.png" ContentType="image/png"/>
  <Override PartName="/ppt/media/image112.png" ContentType="image/png"/>
  <Override PartName="/ppt/media/image70.png" ContentType="image/png"/>
  <Override PartName="/ppt/media/image237.png" ContentType="image/png"/>
  <Override PartName="/ppt/media/image68.png" ContentType="image/png"/>
  <Override PartName="/ppt/media/image285.png" ContentType="image/png"/>
  <Override PartName="/ppt/media/image62.png" ContentType="image/png"/>
  <Override PartName="/ppt/media/image158.png" ContentType="image/png"/>
  <Override PartName="/ppt/media/image9.jpeg" ContentType="image/jpeg"/>
  <Override PartName="/ppt/media/image13.png" ContentType="image/png"/>
  <Override PartName="/ppt/media/image109.png" ContentType="image/png"/>
  <Override PartName="/ppt/media/image67.png" ContentType="image/png"/>
  <Override PartName="/ppt/media/image284.png" ContentType="image/png"/>
  <Override PartName="/ppt/media/image61.png" ContentType="image/png"/>
  <Override PartName="/ppt/media/image157.png" ContentType="image/png"/>
  <Override PartName="/ppt/media/image235.png" ContentType="image/png"/>
  <Override PartName="/ppt/media/image12.png" ContentType="image/png"/>
  <Override PartName="/ppt/media/image108.png" ContentType="image/png"/>
  <Override PartName="/ppt/media/image66.png" ContentType="image/png"/>
  <Override PartName="/ppt/media/image283.png" ContentType="image/png"/>
  <Override PartName="/ppt/media/image60.png" ContentType="image/png"/>
  <Override PartName="/ppt/media/image156.png" ContentType="image/png"/>
  <Override PartName="/ppt/media/image234.png" ContentType="image/png"/>
  <Override PartName="/ppt/media/image11.png" ContentType="image/png"/>
  <Override PartName="/ppt/media/image107.png" ContentType="image/png"/>
  <Override PartName="/ppt/media/image282.png" ContentType="image/png"/>
  <Override PartName="/ppt/media/image155.png" ContentType="image/png"/>
  <Override PartName="/ppt/media/image10.png" ContentType="image/png"/>
  <Override PartName="/ppt/media/image106.png" ContentType="image/png"/>
  <Override PartName="/ppt/media/image64.png" ContentType="image/png"/>
  <Override PartName="/ppt/media/image105.png" ContentType="image/png"/>
  <Override PartName="/ppt/media/image280.png" ContentType="image/png"/>
  <Override PartName="/ppt/media/image153.png" ContentType="image/png"/>
  <Override PartName="/ppt/media/image231.png" ContentType="image/png"/>
  <Override PartName="/ppt/media/image104.png" ContentType="image/png"/>
  <Override PartName="/ppt/media/image152.png" ContentType="image/png"/>
  <Override PartName="/ppt/media/image103.png" ContentType="image/png"/>
  <Override PartName="/ppt/media/image151.png" ContentType="image/png"/>
  <Override PartName="/ppt/media/image102.png" ContentType="image/png"/>
  <Override PartName="/ppt/media/image7.png" ContentType="image/png"/>
  <Override PartName="/ppt/media/image59.png" ContentType="image/png"/>
  <Override PartName="/ppt/media/image141.png" ContentType="image/png"/>
  <Override PartName="/ppt/media/image146.png" ContentType="image/png"/>
  <Override PartName="/ppt/media/image50.png" ContentType="image/png"/>
  <Override PartName="/ppt/media/image217.png" ContentType="image/png"/>
  <Override PartName="/ppt/media/image48.png" ContentType="image/png"/>
  <Override PartName="/ppt/media/image216.png" ContentType="image/png"/>
  <Override PartName="/ppt/media/image47.png" ContentType="image/png"/>
  <Override PartName="/ppt/media/image46.png" ContentType="image/png"/>
  <Override PartName="/ppt/media/image214.png" ContentType="image/png"/>
  <Override PartName="/ppt/media/image212.png" ContentType="image/png"/>
  <Override PartName="/ppt/media/image260.png" ContentType="image/png"/>
  <Override PartName="/ppt/media/image211.png" ContentType="image/png"/>
  <Override PartName="/ppt/media/image42.png" ContentType="image/png"/>
  <Override PartName="/ppt/media/image210.png" ContentType="image/png"/>
  <Override PartName="/ppt/media/image41.png" ContentType="image/png"/>
  <Override PartName="/ppt/media/image40.png" ContentType="image/png"/>
  <Override PartName="/ppt/media/image183.jpeg" ContentType="image/jpeg"/>
  <Override PartName="/ppt/media/image203.png" ContentType="image/png"/>
  <Override PartName="/ppt/media/image34.png" ContentType="image/png"/>
  <Override PartName="/ppt/media/image3.png" ContentType="image/png"/>
  <Override PartName="/ppt/media/image215.jpeg" ContentType="image/jpeg"/>
  <Override PartName="/ppt/media/image202.png" ContentType="image/png"/>
  <Override PartName="/ppt/media/image359.png" ContentType="image/png"/>
  <Override PartName="/ppt/media/image160.jpeg" ContentType="image/jpeg"/>
  <Override PartName="/ppt/media/image258.png" ContentType="image/png"/>
  <Override PartName="/ppt/media/image121.png" ContentType="image/png"/>
  <Override PartName="/ppt/media/image29.png" ContentType="image/png"/>
  <Override PartName="/ppt/media/image27.png" ContentType="image/png"/>
  <Override PartName="/ppt/media/image227.jpeg" ContentType="image/jpeg"/>
  <Override PartName="/ppt/media/image26.png" ContentType="image/png"/>
  <Override PartName="/ppt/media/image25.png" ContentType="image/png"/>
  <Override PartName="/ppt/media/image24.png" ContentType="image/png"/>
  <Override PartName="/ppt/media/image273.png" ContentType="image/png"/>
  <Override PartName="/ppt/media/image275.png" ContentType="image/png"/>
  <Override PartName="/ppt/media/image52.png" ContentType="image/png"/>
  <Override PartName="/ppt/media/image148.png" ContentType="image/png"/>
  <Override PartName="/ppt/media/image57.png" ContentType="image/png"/>
  <Override PartName="/ppt/media/image5.png" ContentType="image/png"/>
  <Override PartName="/ppt/media/image248.png" ContentType="image/png"/>
  <Override PartName="/ppt/media/image79.png" ContentType="image/png"/>
  <Override PartName="/ppt/media/image111.png" ContentType="image/png"/>
  <Override PartName="/ppt/media/image185.png" ContentType="image/png"/>
  <Override PartName="/ppt/media/image94.png" ContentType="image/png"/>
  <Override PartName="/ppt/media/image19.png" ContentType="image/png"/>
  <Override PartName="/ppt/media/image184.png" ContentType="image/png"/>
  <Override PartName="/ppt/media/image93.png" ContentType="image/png"/>
  <Override PartName="/ppt/media/image18.png" ContentType="image/png"/>
  <Override PartName="/ppt/media/image396.png" ContentType="image/png"/>
  <Override PartName="/ppt/media/image154.jpeg" ContentType="image/jpeg"/>
  <Override PartName="/ppt/media/image17.png" ContentType="image/png"/>
  <Override PartName="/ppt/media/image182.png" ContentType="image/png"/>
  <Override PartName="/ppt/media/image375.png" ContentType="image/png"/>
  <Override PartName="/ppt/media/image194.jpeg" ContentType="image/jpeg"/>
  <Override PartName="/ppt/media/image226.jpeg" ContentType="image/jpeg"/>
  <Override PartName="/ppt/media/image16.png" ContentType="image/png"/>
  <Override PartName="/ppt/media/image208.png" ContentType="image/png"/>
  <Override PartName="/ppt/media/image39.png" ContentType="image/png"/>
  <Override PartName="/ppt/media/image181.png" ContentType="image/png"/>
  <Override PartName="/ppt/media/image14.png" ContentType="image/png"/>
  <Override PartName="/ppt/media/image276.png" ContentType="image/png"/>
  <Override PartName="/ppt/media/image53.png" ContentType="image/png"/>
  <Override PartName="/ppt/media/image149.png" ContentType="image/png"/>
  <Override PartName="/ppt/media/image58.png" ContentType="image/png"/>
  <Override PartName="/ppt/media/image8.png" ContentType="image/png"/>
  <Override PartName="/ppt/media/image204.png" ContentType="image/png"/>
  <Override PartName="/ppt/media/image88.png" ContentType="image/png"/>
  <Override PartName="/ppt/media/image274.png" ContentType="image/png"/>
  <Override PartName="/ppt/media/image51.png" ContentType="image/png"/>
  <Override PartName="/ppt/media/image147.png" ContentType="image/png"/>
  <Override PartName="/ppt/media/image4.png" ContentType="image/png"/>
  <Override PartName="/ppt/media/image56.png" ContentType="image/png"/>
  <Override PartName="/ppt/media/image238.png" ContentType="image/png"/>
  <Override PartName="/ppt/media/image69.png" ContentType="image/png"/>
  <Override PartName="/ppt/media/image101.png" ContentType="image/png"/>
  <Override PartName="/ppt/media/image272.png" ContentType="image/png"/>
  <Override PartName="/ppt/media/image145.png" ContentType="image/png"/>
  <Override PartName="/ppt/media/image2.png" ContentType="image/png"/>
  <Override PartName="/ppt/media/image223.png" ContentType="image/png"/>
  <Override PartName="/ppt/media/image54.png" ContentType="image/png"/>
  <Override PartName="/ppt/media/image271.png" ContentType="image/png"/>
  <Override PartName="/ppt/media/image144.png" ContentType="image/png"/>
  <Override PartName="/ppt/media/image1.png" ContentType="image/png"/>
  <Override PartName="/ppt/media/image206.png" ContentType="image/png"/>
  <Override PartName="/ppt/media/image37.png" ContentType="image/png"/>
  <Override PartName="/ppt/media/image228.jpeg" ContentType="image/jpeg"/>
  <Override PartName="/ppt/media/image205.png" ContentType="image/png"/>
  <Override PartName="/ppt/media/image36.png" ContentType="image/png"/>
  <Override PartName="/ppt/media/image220.png" ContentType="image/png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4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3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AF9EBBF-9242-4EEE-8A1E-578C8BD322A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2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BF5B3655-D895-4E3E-B7B9-79695D109AF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2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B41063D3-2DB1-4DE1-8FD9-154C5093F01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2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43FB3D5A-692A-44EC-BFF1-D503E60E5B9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2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AB87BE79-EF07-42D5-983B-15E9432DF99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2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DDD3BDC6-1C26-4A33-A296-350955564F7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3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B42F3608-2E9A-40BF-8EC1-49F33475C24F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3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E5B17799-CA96-40F0-BDFF-178EDE5F90D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3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1ADF1415-A1A5-49E8-9E8F-53156A2795B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3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A82D8B2C-4DE5-4CF4-9711-481EAB38F74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3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67917564-491C-41F9-8293-22F8E19CA28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Decentralized solutions: anonymity set of maximum ~540 transactions (because of size of Bitcoin transaction).  DoS: a user joins the mix and then aborts, disrupting the protocol for all other users.  Sybils: trick Alice A into mixing with them in order to deanonymize her payments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4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8A229CF0-B1C3-4BAD-815D-3F24702D300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TumbleBit provides private, untrusted, payments. When used as a payment hub it can leverage the scalability of payment channels.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It provides privacy even if the tumbler is malicious, due to its architecture TumbleBit can scalable to very large sets of payments.</a:t>
            </a:r>
            <a:br/>
            <a:br/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4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B2823EC8-E8D4-4331-B507-425DC543425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Alice and Bob know that they will be often paying each other so they want to avoid using the Bitcoin blockchain all the time.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Payment channel = local two party consensus</a:t>
            </a:r>
            <a:br/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Create a multisignature transaction which is something like a balance sheet 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Create a multisignature transaction - only valid (spentable) if both sign.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Alice starts and puts in 10 BTC, and waits for Bob to also put his money and sign.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If Bob doesn’t then the transaction has a time-out time, expiration and after this Alice gets her money back.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Now that they have set up the channel they can start doing off-blockchain transactions, just between them. No need for blockchain thus scalability problems are not of concern here - no need to overload the blockchain.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Here Alice only signs and gives it to Bob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Here Alice only signs and gives it to Bob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Here Alice only signs and gives it to Bob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Here Alice only signs and gives it to Bob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Here Alice only signs and gives it to Bob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Here Alice only signs and gives it to Bob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Here Alice only signs and gives it to Bob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5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46F64D39-A0EF-4923-902C-B347F77EB45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Before I explain tumblebit it’s helpful to briefly review how a payment hub can built out of unidirectional payments.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Alice sets up a unidirectional payment channel to the hub and the hub sets up a channel to Bob. These channels work by escrowing funds in a transaction such spending the funds requires signatures from both parties.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When Alice wants to pay Bob, Alice and the Hub both create claim transactions, Alice signs claim1, the Hub signs claim2.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Then the Hub and Bob can cash out the claim transactions by signing them. 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Alice pays the hub, the hub pays Bob, thus Alice pays the hub through Bob.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But what if the hub is malicious?</a:t>
            </a:r>
            <a:br/>
            <a:endParaRPr b="0" lang="en-US" sz="1200" spc="-1" strike="noStrike">
              <a:latin typeface="Arial"/>
            </a:endParaRPr>
          </a:p>
        </p:txBody>
      </p:sp>
      <p:sp>
        <p:nvSpPr>
          <p:cNvPr id="165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8659F599-089F-420B-9D41-26DA6766F13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6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07709433-6652-453D-BD6B-4FAFBB522FE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TumbleBit help Bitcoin overcoming the three major challenges I mentioned earlier: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transaction velocity, transaction volume and privacy.</a:t>
            </a:r>
            <a:br/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In this talking I’m only going to talk about payment privacy.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6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478C0093-942A-415C-AF92-DBE9D9A0D6D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Not sure how to depict Bitcoin contracts and the notion of offer - fulfil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6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1531FDD-6ED3-4454-816E-3FEFA19580B1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Not sure how to depict Bitcoin contracts and the notion of offer - fulfil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Important to blind z to z* so that if Alice and Tumblet collude they still cannot find Bob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66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30EB57C-2CD1-4042-BB25-7A4BC035DE38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6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C29CBAE4-A885-46ED-823C-8C5E91B2D18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7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9073B402-F3B4-4882-A53C-32777E6B884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7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8B36B863-6A2E-4B30-BC08-5A0606A9534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  <a:ea typeface="Calibri"/>
              </a:rPr>
              <a:t>Decentralized solutions: anonymity set of maximum ~540 transactions (because of size of Bitcoin transaction).  DoS: a user joins the mix and then aborts, disrupting the protocol for all other users.  Sybils: trick Alice A into mixing with them in order to deanonymize her payments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7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C569699F-5CB9-47FA-B716-637581654FEB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7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9E4EC76F-A4F6-476D-875F-441321B4D76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8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D9A877AC-31CE-4E66-841B-8387425087F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68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fld id="{4BF6828C-70B1-4EB0-8475-5D20C50C60E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tIns="91440" bIns="91440" anchor="ctr"/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tIns="91440" bIns="91440"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tIns="91440" bIns="91440"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024813B-2BBA-4AC3-A0BA-E214D898026A}" type="slidenum">
              <a:rPr b="0" lang="en-US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</p:spPr>
        <p:txBody>
          <a:bodyPr tIns="91440" bIns="91440"/>
          <a:p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14EFD781-C9B5-4355-AE1E-0F6C5F804123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</p:spPr>
        <p:txBody>
          <a:bodyPr tIns="91440" bIns="91440"/>
          <a:p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</p:spPr>
        <p:txBody>
          <a:bodyPr tIns="91440" bIns="9144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5285EDBE-AE3D-4C46-AC5C-AACF78A7A8A2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slideLayout" Target="../slideLayouts/slideLayout27.xml"/><Relationship Id="rId10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slideLayout" Target="../slideLayouts/slideLayout27.xml"/><Relationship Id="rId1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slideLayout" Target="../slideLayouts/slideLayout27.xml"/><Relationship Id="rId10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4" Type="http://schemas.openxmlformats.org/officeDocument/2006/relationships/image" Target="../media/image118.png"/><Relationship Id="rId15" Type="http://schemas.openxmlformats.org/officeDocument/2006/relationships/image" Target="../media/image119.png"/><Relationship Id="rId16" Type="http://schemas.openxmlformats.org/officeDocument/2006/relationships/image" Target="../media/image120.png"/><Relationship Id="rId17" Type="http://schemas.openxmlformats.org/officeDocument/2006/relationships/image" Target="../media/image121.png"/><Relationship Id="rId18" Type="http://schemas.openxmlformats.org/officeDocument/2006/relationships/image" Target="../media/image122.png"/><Relationship Id="rId19" Type="http://schemas.openxmlformats.org/officeDocument/2006/relationships/slideLayout" Target="../slideLayouts/slideLayout17.xml"/><Relationship Id="rId20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jpe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jpeg"/><Relationship Id="rId10" Type="http://schemas.openxmlformats.org/officeDocument/2006/relationships/image" Target="../media/image132.jpeg"/><Relationship Id="rId11" Type="http://schemas.openxmlformats.org/officeDocument/2006/relationships/image" Target="../media/image133.png"/><Relationship Id="rId12" Type="http://schemas.openxmlformats.org/officeDocument/2006/relationships/image" Target="../media/image134.jpeg"/><Relationship Id="rId13" Type="http://schemas.openxmlformats.org/officeDocument/2006/relationships/image" Target="../media/image135.jpeg"/><Relationship Id="rId14" Type="http://schemas.openxmlformats.org/officeDocument/2006/relationships/image" Target="../media/image136.jpeg"/><Relationship Id="rId15" Type="http://schemas.openxmlformats.org/officeDocument/2006/relationships/image" Target="../media/image137.jpeg"/><Relationship Id="rId16" Type="http://schemas.openxmlformats.org/officeDocument/2006/relationships/image" Target="../media/image138.jpeg"/><Relationship Id="rId17" Type="http://schemas.openxmlformats.org/officeDocument/2006/relationships/image" Target="../media/image139.png"/><Relationship Id="rId18" Type="http://schemas.openxmlformats.org/officeDocument/2006/relationships/image" Target="../media/image140.jpeg"/><Relationship Id="rId19" Type="http://schemas.openxmlformats.org/officeDocument/2006/relationships/image" Target="../media/image141.png"/><Relationship Id="rId20" Type="http://schemas.openxmlformats.org/officeDocument/2006/relationships/image" Target="../media/image142.jpeg"/><Relationship Id="rId21" Type="http://schemas.openxmlformats.org/officeDocument/2006/relationships/image" Target="../media/image143.jpeg"/><Relationship Id="rId22" Type="http://schemas.openxmlformats.org/officeDocument/2006/relationships/image" Target="../media/image144.png"/><Relationship Id="rId23" Type="http://schemas.openxmlformats.org/officeDocument/2006/relationships/image" Target="../media/image145.png"/><Relationship Id="rId24" Type="http://schemas.openxmlformats.org/officeDocument/2006/relationships/image" Target="../media/image146.png"/><Relationship Id="rId25" Type="http://schemas.openxmlformats.org/officeDocument/2006/relationships/image" Target="../media/image147.png"/><Relationship Id="rId26" Type="http://schemas.openxmlformats.org/officeDocument/2006/relationships/image" Target="../media/image148.png"/><Relationship Id="rId27" Type="http://schemas.openxmlformats.org/officeDocument/2006/relationships/image" Target="../media/image149.png"/><Relationship Id="rId28" Type="http://schemas.openxmlformats.org/officeDocument/2006/relationships/image" Target="../media/image150.png"/><Relationship Id="rId29" Type="http://schemas.openxmlformats.org/officeDocument/2006/relationships/image" Target="../media/image151.png"/><Relationship Id="rId30" Type="http://schemas.openxmlformats.org/officeDocument/2006/relationships/slideLayout" Target="../slideLayouts/slideLayout17.xml"/><Relationship Id="rId31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image" Target="../media/image153.png"/><Relationship Id="rId3" Type="http://schemas.openxmlformats.org/officeDocument/2006/relationships/image" Target="../media/image154.jpe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160.jpeg"/><Relationship Id="rId10" Type="http://schemas.openxmlformats.org/officeDocument/2006/relationships/image" Target="../media/image161.jpeg"/><Relationship Id="rId11" Type="http://schemas.openxmlformats.org/officeDocument/2006/relationships/image" Target="../media/image162.png"/><Relationship Id="rId12" Type="http://schemas.openxmlformats.org/officeDocument/2006/relationships/image" Target="../media/image163.jpeg"/><Relationship Id="rId13" Type="http://schemas.openxmlformats.org/officeDocument/2006/relationships/image" Target="../media/image164.jpeg"/><Relationship Id="rId14" Type="http://schemas.openxmlformats.org/officeDocument/2006/relationships/image" Target="../media/image165.jpeg"/><Relationship Id="rId15" Type="http://schemas.openxmlformats.org/officeDocument/2006/relationships/image" Target="../media/image166.jpeg"/><Relationship Id="rId16" Type="http://schemas.openxmlformats.org/officeDocument/2006/relationships/image" Target="../media/image167.jpeg"/><Relationship Id="rId17" Type="http://schemas.openxmlformats.org/officeDocument/2006/relationships/image" Target="../media/image168.png"/><Relationship Id="rId18" Type="http://schemas.openxmlformats.org/officeDocument/2006/relationships/image" Target="../media/image169.jpeg"/><Relationship Id="rId19" Type="http://schemas.openxmlformats.org/officeDocument/2006/relationships/image" Target="../media/image170.png"/><Relationship Id="rId20" Type="http://schemas.openxmlformats.org/officeDocument/2006/relationships/image" Target="../media/image171.jpeg"/><Relationship Id="rId21" Type="http://schemas.openxmlformats.org/officeDocument/2006/relationships/image" Target="../media/image172.jpeg"/><Relationship Id="rId22" Type="http://schemas.openxmlformats.org/officeDocument/2006/relationships/image" Target="../media/image173.png"/><Relationship Id="rId23" Type="http://schemas.openxmlformats.org/officeDocument/2006/relationships/image" Target="../media/image174.png"/><Relationship Id="rId24" Type="http://schemas.openxmlformats.org/officeDocument/2006/relationships/image" Target="../media/image175.png"/><Relationship Id="rId25" Type="http://schemas.openxmlformats.org/officeDocument/2006/relationships/image" Target="../media/image176.png"/><Relationship Id="rId26" Type="http://schemas.openxmlformats.org/officeDocument/2006/relationships/image" Target="../media/image177.png"/><Relationship Id="rId27" Type="http://schemas.openxmlformats.org/officeDocument/2006/relationships/image" Target="../media/image178.png"/><Relationship Id="rId28" Type="http://schemas.openxmlformats.org/officeDocument/2006/relationships/image" Target="../media/image179.png"/><Relationship Id="rId29" Type="http://schemas.openxmlformats.org/officeDocument/2006/relationships/image" Target="../media/image180.png"/><Relationship Id="rId30" Type="http://schemas.openxmlformats.org/officeDocument/2006/relationships/slideLayout" Target="../slideLayouts/slideLayout17.xml"/><Relationship Id="rId31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image" Target="../media/image183.jpe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9" Type="http://schemas.openxmlformats.org/officeDocument/2006/relationships/image" Target="../media/image189.jpeg"/><Relationship Id="rId10" Type="http://schemas.openxmlformats.org/officeDocument/2006/relationships/image" Target="../media/image190.jpeg"/><Relationship Id="rId11" Type="http://schemas.openxmlformats.org/officeDocument/2006/relationships/image" Target="../media/image191.png"/><Relationship Id="rId12" Type="http://schemas.openxmlformats.org/officeDocument/2006/relationships/image" Target="../media/image192.jpeg"/><Relationship Id="rId13" Type="http://schemas.openxmlformats.org/officeDocument/2006/relationships/image" Target="../media/image193.jpeg"/><Relationship Id="rId14" Type="http://schemas.openxmlformats.org/officeDocument/2006/relationships/image" Target="../media/image194.jpeg"/><Relationship Id="rId15" Type="http://schemas.openxmlformats.org/officeDocument/2006/relationships/image" Target="../media/image195.jpeg"/><Relationship Id="rId16" Type="http://schemas.openxmlformats.org/officeDocument/2006/relationships/image" Target="../media/image196.jpeg"/><Relationship Id="rId17" Type="http://schemas.openxmlformats.org/officeDocument/2006/relationships/image" Target="../media/image197.png"/><Relationship Id="rId18" Type="http://schemas.openxmlformats.org/officeDocument/2006/relationships/image" Target="../media/image198.jpeg"/><Relationship Id="rId19" Type="http://schemas.openxmlformats.org/officeDocument/2006/relationships/image" Target="../media/image199.png"/><Relationship Id="rId20" Type="http://schemas.openxmlformats.org/officeDocument/2006/relationships/image" Target="../media/image200.jpeg"/><Relationship Id="rId21" Type="http://schemas.openxmlformats.org/officeDocument/2006/relationships/image" Target="../media/image201.jpeg"/><Relationship Id="rId22" Type="http://schemas.openxmlformats.org/officeDocument/2006/relationships/image" Target="../media/image202.png"/><Relationship Id="rId23" Type="http://schemas.openxmlformats.org/officeDocument/2006/relationships/image" Target="../media/image203.png"/><Relationship Id="rId24" Type="http://schemas.openxmlformats.org/officeDocument/2006/relationships/image" Target="../media/image204.png"/><Relationship Id="rId25" Type="http://schemas.openxmlformats.org/officeDocument/2006/relationships/image" Target="../media/image205.png"/><Relationship Id="rId26" Type="http://schemas.openxmlformats.org/officeDocument/2006/relationships/image" Target="../media/image206.png"/><Relationship Id="rId27" Type="http://schemas.openxmlformats.org/officeDocument/2006/relationships/image" Target="../media/image207.png"/><Relationship Id="rId28" Type="http://schemas.openxmlformats.org/officeDocument/2006/relationships/image" Target="../media/image208.png"/><Relationship Id="rId29" Type="http://schemas.openxmlformats.org/officeDocument/2006/relationships/image" Target="../media/image209.png"/><Relationship Id="rId30" Type="http://schemas.openxmlformats.org/officeDocument/2006/relationships/image" Target="../media/image210.png"/><Relationship Id="rId31" Type="http://schemas.openxmlformats.org/officeDocument/2006/relationships/image" Target="../media/image211.png"/><Relationship Id="rId32" Type="http://schemas.openxmlformats.org/officeDocument/2006/relationships/image" Target="../media/image212.png"/><Relationship Id="rId33" Type="http://schemas.openxmlformats.org/officeDocument/2006/relationships/slideLayout" Target="../slideLayouts/slideLayout17.xml"/><Relationship Id="rId3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image" Target="../media/image215.jpe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9" Type="http://schemas.openxmlformats.org/officeDocument/2006/relationships/image" Target="../media/image221.jpeg"/><Relationship Id="rId10" Type="http://schemas.openxmlformats.org/officeDocument/2006/relationships/image" Target="../media/image222.jpeg"/><Relationship Id="rId11" Type="http://schemas.openxmlformats.org/officeDocument/2006/relationships/image" Target="../media/image223.png"/><Relationship Id="rId12" Type="http://schemas.openxmlformats.org/officeDocument/2006/relationships/image" Target="../media/image224.jpeg"/><Relationship Id="rId13" Type="http://schemas.openxmlformats.org/officeDocument/2006/relationships/image" Target="../media/image225.jpeg"/><Relationship Id="rId14" Type="http://schemas.openxmlformats.org/officeDocument/2006/relationships/image" Target="../media/image226.jpeg"/><Relationship Id="rId15" Type="http://schemas.openxmlformats.org/officeDocument/2006/relationships/image" Target="../media/image227.jpeg"/><Relationship Id="rId16" Type="http://schemas.openxmlformats.org/officeDocument/2006/relationships/image" Target="../media/image228.jpeg"/><Relationship Id="rId17" Type="http://schemas.openxmlformats.org/officeDocument/2006/relationships/image" Target="../media/image229.png"/><Relationship Id="rId18" Type="http://schemas.openxmlformats.org/officeDocument/2006/relationships/image" Target="../media/image230.jpeg"/><Relationship Id="rId19" Type="http://schemas.openxmlformats.org/officeDocument/2006/relationships/image" Target="../media/image231.png"/><Relationship Id="rId20" Type="http://schemas.openxmlformats.org/officeDocument/2006/relationships/image" Target="../media/image232.jpeg"/><Relationship Id="rId21" Type="http://schemas.openxmlformats.org/officeDocument/2006/relationships/image" Target="../media/image233.jpeg"/><Relationship Id="rId22" Type="http://schemas.openxmlformats.org/officeDocument/2006/relationships/image" Target="../media/image234.png"/><Relationship Id="rId23" Type="http://schemas.openxmlformats.org/officeDocument/2006/relationships/image" Target="../media/image235.png"/><Relationship Id="rId24" Type="http://schemas.openxmlformats.org/officeDocument/2006/relationships/image" Target="../media/image236.png"/><Relationship Id="rId25" Type="http://schemas.openxmlformats.org/officeDocument/2006/relationships/image" Target="../media/image237.png"/><Relationship Id="rId26" Type="http://schemas.openxmlformats.org/officeDocument/2006/relationships/image" Target="../media/image238.png"/><Relationship Id="rId27" Type="http://schemas.openxmlformats.org/officeDocument/2006/relationships/image" Target="../media/image239.png"/><Relationship Id="rId28" Type="http://schemas.openxmlformats.org/officeDocument/2006/relationships/image" Target="../media/image240.png"/><Relationship Id="rId29" Type="http://schemas.openxmlformats.org/officeDocument/2006/relationships/image" Target="../media/image241.png"/><Relationship Id="rId30" Type="http://schemas.openxmlformats.org/officeDocument/2006/relationships/slideLayout" Target="../slideLayouts/slideLayout17.xml"/><Relationship Id="rId31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2.png"/><Relationship Id="rId2" Type="http://schemas.openxmlformats.org/officeDocument/2006/relationships/image" Target="../media/image243.png"/><Relationship Id="rId3" Type="http://schemas.openxmlformats.org/officeDocument/2006/relationships/image" Target="../media/image244.jpeg"/><Relationship Id="rId4" Type="http://schemas.openxmlformats.org/officeDocument/2006/relationships/image" Target="../media/image245.png"/><Relationship Id="rId5" Type="http://schemas.openxmlformats.org/officeDocument/2006/relationships/image" Target="../media/image246.png"/><Relationship Id="rId6" Type="http://schemas.openxmlformats.org/officeDocument/2006/relationships/image" Target="../media/image247.png"/><Relationship Id="rId7" Type="http://schemas.openxmlformats.org/officeDocument/2006/relationships/image" Target="../media/image248.png"/><Relationship Id="rId8" Type="http://schemas.openxmlformats.org/officeDocument/2006/relationships/image" Target="../media/image249.png"/><Relationship Id="rId9" Type="http://schemas.openxmlformats.org/officeDocument/2006/relationships/image" Target="../media/image250.jpeg"/><Relationship Id="rId10" Type="http://schemas.openxmlformats.org/officeDocument/2006/relationships/image" Target="../media/image251.jpeg"/><Relationship Id="rId11" Type="http://schemas.openxmlformats.org/officeDocument/2006/relationships/image" Target="../media/image252.png"/><Relationship Id="rId12" Type="http://schemas.openxmlformats.org/officeDocument/2006/relationships/image" Target="../media/image253.jpeg"/><Relationship Id="rId13" Type="http://schemas.openxmlformats.org/officeDocument/2006/relationships/image" Target="../media/image254.jpeg"/><Relationship Id="rId14" Type="http://schemas.openxmlformats.org/officeDocument/2006/relationships/image" Target="../media/image255.jpeg"/><Relationship Id="rId15" Type="http://schemas.openxmlformats.org/officeDocument/2006/relationships/image" Target="../media/image256.jpeg"/><Relationship Id="rId16" Type="http://schemas.openxmlformats.org/officeDocument/2006/relationships/image" Target="../media/image257.jpeg"/><Relationship Id="rId17" Type="http://schemas.openxmlformats.org/officeDocument/2006/relationships/image" Target="../media/image258.png"/><Relationship Id="rId18" Type="http://schemas.openxmlformats.org/officeDocument/2006/relationships/image" Target="../media/image259.jpeg"/><Relationship Id="rId19" Type="http://schemas.openxmlformats.org/officeDocument/2006/relationships/image" Target="../media/image260.png"/><Relationship Id="rId20" Type="http://schemas.openxmlformats.org/officeDocument/2006/relationships/image" Target="../media/image261.jpeg"/><Relationship Id="rId21" Type="http://schemas.openxmlformats.org/officeDocument/2006/relationships/image" Target="../media/image262.jpeg"/><Relationship Id="rId22" Type="http://schemas.openxmlformats.org/officeDocument/2006/relationships/image" Target="../media/image263.png"/><Relationship Id="rId23" Type="http://schemas.openxmlformats.org/officeDocument/2006/relationships/image" Target="../media/image264.png"/><Relationship Id="rId24" Type="http://schemas.openxmlformats.org/officeDocument/2006/relationships/image" Target="../media/image265.png"/><Relationship Id="rId25" Type="http://schemas.openxmlformats.org/officeDocument/2006/relationships/image" Target="../media/image266.png"/><Relationship Id="rId26" Type="http://schemas.openxmlformats.org/officeDocument/2006/relationships/image" Target="../media/image267.png"/><Relationship Id="rId27" Type="http://schemas.openxmlformats.org/officeDocument/2006/relationships/image" Target="../media/image268.png"/><Relationship Id="rId28" Type="http://schemas.openxmlformats.org/officeDocument/2006/relationships/image" Target="../media/image269.png"/><Relationship Id="rId29" Type="http://schemas.openxmlformats.org/officeDocument/2006/relationships/image" Target="../media/image270.png"/><Relationship Id="rId30" Type="http://schemas.openxmlformats.org/officeDocument/2006/relationships/slideLayout" Target="../slideLayouts/slideLayout17.xml"/><Relationship Id="rId31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1.png"/><Relationship Id="rId2" Type="http://schemas.openxmlformats.org/officeDocument/2006/relationships/image" Target="../media/image272.png"/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7" Type="http://schemas.openxmlformats.org/officeDocument/2006/relationships/image" Target="../media/image277.png"/><Relationship Id="rId8" Type="http://schemas.openxmlformats.org/officeDocument/2006/relationships/image" Target="../media/image278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9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0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8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82.png"/><Relationship Id="rId2" Type="http://schemas.openxmlformats.org/officeDocument/2006/relationships/image" Target="../media/image283.png"/><Relationship Id="rId3" Type="http://schemas.openxmlformats.org/officeDocument/2006/relationships/image" Target="../media/image284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5.png"/><Relationship Id="rId2" Type="http://schemas.openxmlformats.org/officeDocument/2006/relationships/image" Target="../media/image286.png"/><Relationship Id="rId3" Type="http://schemas.openxmlformats.org/officeDocument/2006/relationships/image" Target="../media/image287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8.png"/><Relationship Id="rId2" Type="http://schemas.openxmlformats.org/officeDocument/2006/relationships/image" Target="../media/image289.png"/><Relationship Id="rId3" Type="http://schemas.openxmlformats.org/officeDocument/2006/relationships/image" Target="../media/image290.png"/><Relationship Id="rId4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1.png"/><Relationship Id="rId2" Type="http://schemas.openxmlformats.org/officeDocument/2006/relationships/image" Target="../media/image292.png"/><Relationship Id="rId3" Type="http://schemas.openxmlformats.org/officeDocument/2006/relationships/image" Target="../media/image293.png"/><Relationship Id="rId4" Type="http://schemas.openxmlformats.org/officeDocument/2006/relationships/image" Target="../media/image29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5.png"/><Relationship Id="rId2" Type="http://schemas.openxmlformats.org/officeDocument/2006/relationships/image" Target="../media/image296.png"/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2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9.png"/><Relationship Id="rId2" Type="http://schemas.openxmlformats.org/officeDocument/2006/relationships/image" Target="../media/image300.png"/><Relationship Id="rId3" Type="http://schemas.openxmlformats.org/officeDocument/2006/relationships/image" Target="../media/image301.png"/><Relationship Id="rId4" Type="http://schemas.openxmlformats.org/officeDocument/2006/relationships/image" Target="../media/image302.png"/><Relationship Id="rId5" Type="http://schemas.openxmlformats.org/officeDocument/2006/relationships/image" Target="../media/image303.png"/><Relationship Id="rId6" Type="http://schemas.openxmlformats.org/officeDocument/2006/relationships/image" Target="../media/image304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5.png"/><Relationship Id="rId2" Type="http://schemas.openxmlformats.org/officeDocument/2006/relationships/image" Target="../media/image306.png"/><Relationship Id="rId3" Type="http://schemas.openxmlformats.org/officeDocument/2006/relationships/image" Target="../media/image307.png"/><Relationship Id="rId4" Type="http://schemas.openxmlformats.org/officeDocument/2006/relationships/image" Target="../media/image308.png"/><Relationship Id="rId5" Type="http://schemas.openxmlformats.org/officeDocument/2006/relationships/image" Target="../media/image309.png"/><Relationship Id="rId6" Type="http://schemas.openxmlformats.org/officeDocument/2006/relationships/image" Target="../media/image310.png"/><Relationship Id="rId7" Type="http://schemas.openxmlformats.org/officeDocument/2006/relationships/image" Target="../media/image311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12.png"/><Relationship Id="rId2" Type="http://schemas.openxmlformats.org/officeDocument/2006/relationships/image" Target="../media/image313.png"/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6.png"/><Relationship Id="rId6" Type="http://schemas.openxmlformats.org/officeDocument/2006/relationships/image" Target="../media/image317.png"/><Relationship Id="rId7" Type="http://schemas.openxmlformats.org/officeDocument/2006/relationships/image" Target="../media/image318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19.png"/><Relationship Id="rId2" Type="http://schemas.openxmlformats.org/officeDocument/2006/relationships/image" Target="../media/image320.png"/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Relationship Id="rId6" Type="http://schemas.openxmlformats.org/officeDocument/2006/relationships/image" Target="../media/image324.png"/><Relationship Id="rId7" Type="http://schemas.openxmlformats.org/officeDocument/2006/relationships/image" Target="../media/image325.png"/><Relationship Id="rId8" Type="http://schemas.openxmlformats.org/officeDocument/2006/relationships/image" Target="../media/image326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27.png"/><Relationship Id="rId2" Type="http://schemas.openxmlformats.org/officeDocument/2006/relationships/image" Target="../media/image328.png"/><Relationship Id="rId3" Type="http://schemas.openxmlformats.org/officeDocument/2006/relationships/image" Target="../media/image329.png"/><Relationship Id="rId4" Type="http://schemas.openxmlformats.org/officeDocument/2006/relationships/image" Target="../media/image330.png"/><Relationship Id="rId5" Type="http://schemas.openxmlformats.org/officeDocument/2006/relationships/image" Target="../media/image331.png"/><Relationship Id="rId6" Type="http://schemas.openxmlformats.org/officeDocument/2006/relationships/image" Target="../media/image332.png"/><Relationship Id="rId7" Type="http://schemas.openxmlformats.org/officeDocument/2006/relationships/image" Target="../media/image333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34.png"/><Relationship Id="rId2" Type="http://schemas.openxmlformats.org/officeDocument/2006/relationships/image" Target="../media/image335.png"/><Relationship Id="rId3" Type="http://schemas.openxmlformats.org/officeDocument/2006/relationships/image" Target="../media/image336.png"/><Relationship Id="rId4" Type="http://schemas.openxmlformats.org/officeDocument/2006/relationships/image" Target="../media/image337.png"/><Relationship Id="rId5" Type="http://schemas.openxmlformats.org/officeDocument/2006/relationships/image" Target="../media/image338.png"/><Relationship Id="rId6" Type="http://schemas.openxmlformats.org/officeDocument/2006/relationships/image" Target="../media/image339.png"/><Relationship Id="rId7" Type="http://schemas.openxmlformats.org/officeDocument/2006/relationships/image" Target="../media/image340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41.png"/><Relationship Id="rId2" Type="http://schemas.openxmlformats.org/officeDocument/2006/relationships/image" Target="../media/image342.png"/><Relationship Id="rId3" Type="http://schemas.openxmlformats.org/officeDocument/2006/relationships/image" Target="../media/image343.png"/><Relationship Id="rId4" Type="http://schemas.openxmlformats.org/officeDocument/2006/relationships/image" Target="../media/image344.png"/><Relationship Id="rId5" Type="http://schemas.openxmlformats.org/officeDocument/2006/relationships/image" Target="../media/image345.png"/><Relationship Id="rId6" Type="http://schemas.openxmlformats.org/officeDocument/2006/relationships/image" Target="../media/image346.png"/><Relationship Id="rId7" Type="http://schemas.openxmlformats.org/officeDocument/2006/relationships/image" Target="../media/image347.png"/><Relationship Id="rId8" Type="http://schemas.openxmlformats.org/officeDocument/2006/relationships/image" Target="../media/image348.png"/><Relationship Id="rId9" Type="http://schemas.openxmlformats.org/officeDocument/2006/relationships/image" Target="../media/image349.png"/><Relationship Id="rId10" Type="http://schemas.openxmlformats.org/officeDocument/2006/relationships/image" Target="../media/image350.png"/><Relationship Id="rId11" Type="http://schemas.openxmlformats.org/officeDocument/2006/relationships/image" Target="../media/image351.png"/><Relationship Id="rId12" Type="http://schemas.openxmlformats.org/officeDocument/2006/relationships/image" Target="../media/image352.png"/><Relationship Id="rId13" Type="http://schemas.openxmlformats.org/officeDocument/2006/relationships/image" Target="../media/image353.png"/><Relationship Id="rId14" Type="http://schemas.openxmlformats.org/officeDocument/2006/relationships/image" Target="../media/image354.png"/><Relationship Id="rId15" Type="http://schemas.openxmlformats.org/officeDocument/2006/relationships/image" Target="../media/image355.png"/><Relationship Id="rId16" Type="http://schemas.openxmlformats.org/officeDocument/2006/relationships/image" Target="../media/image356.png"/><Relationship Id="rId17" Type="http://schemas.openxmlformats.org/officeDocument/2006/relationships/slideLayout" Target="../slideLayouts/slideLayout5.xml"/><Relationship Id="rId18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57.png"/><Relationship Id="rId2" Type="http://schemas.openxmlformats.org/officeDocument/2006/relationships/image" Target="../media/image358.png"/><Relationship Id="rId3" Type="http://schemas.openxmlformats.org/officeDocument/2006/relationships/image" Target="../media/image359.png"/><Relationship Id="rId4" Type="http://schemas.openxmlformats.org/officeDocument/2006/relationships/image" Target="../media/image360.png"/><Relationship Id="rId5" Type="http://schemas.openxmlformats.org/officeDocument/2006/relationships/image" Target="../media/image361.png"/><Relationship Id="rId6" Type="http://schemas.openxmlformats.org/officeDocument/2006/relationships/image" Target="../media/image362.png"/><Relationship Id="rId7" Type="http://schemas.openxmlformats.org/officeDocument/2006/relationships/image" Target="../media/image363.png"/><Relationship Id="rId8" Type="http://schemas.openxmlformats.org/officeDocument/2006/relationships/image" Target="../media/image364.png"/><Relationship Id="rId9" Type="http://schemas.openxmlformats.org/officeDocument/2006/relationships/image" Target="../media/image365.png"/><Relationship Id="rId10" Type="http://schemas.openxmlformats.org/officeDocument/2006/relationships/image" Target="../media/image366.png"/><Relationship Id="rId11" Type="http://schemas.openxmlformats.org/officeDocument/2006/relationships/image" Target="../media/image367.png"/><Relationship Id="rId12" Type="http://schemas.openxmlformats.org/officeDocument/2006/relationships/image" Target="../media/image368.png"/><Relationship Id="rId13" Type="http://schemas.openxmlformats.org/officeDocument/2006/relationships/image" Target="../media/image369.png"/><Relationship Id="rId14" Type="http://schemas.openxmlformats.org/officeDocument/2006/relationships/slideLayout" Target="../slideLayouts/slideLayout5.xml"/><Relationship Id="rId15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70.png"/><Relationship Id="rId2" Type="http://schemas.openxmlformats.org/officeDocument/2006/relationships/image" Target="../media/image371.png"/><Relationship Id="rId3" Type="http://schemas.openxmlformats.org/officeDocument/2006/relationships/image" Target="../media/image372.png"/><Relationship Id="rId4" Type="http://schemas.openxmlformats.org/officeDocument/2006/relationships/image" Target="../media/image373.png"/><Relationship Id="rId5" Type="http://schemas.openxmlformats.org/officeDocument/2006/relationships/image" Target="../media/image374.png"/><Relationship Id="rId6" Type="http://schemas.openxmlformats.org/officeDocument/2006/relationships/image" Target="../media/image375.png"/><Relationship Id="rId7" Type="http://schemas.openxmlformats.org/officeDocument/2006/relationships/image" Target="../media/image376.png"/><Relationship Id="rId8" Type="http://schemas.openxmlformats.org/officeDocument/2006/relationships/image" Target="../media/image377.png"/><Relationship Id="rId9" Type="http://schemas.openxmlformats.org/officeDocument/2006/relationships/image" Target="../media/image378.png"/><Relationship Id="rId10" Type="http://schemas.openxmlformats.org/officeDocument/2006/relationships/image" Target="../media/image379.png"/><Relationship Id="rId11" Type="http://schemas.openxmlformats.org/officeDocument/2006/relationships/image" Target="../media/image380.png"/><Relationship Id="rId12" Type="http://schemas.openxmlformats.org/officeDocument/2006/relationships/image" Target="../media/image381.png"/><Relationship Id="rId13" Type="http://schemas.openxmlformats.org/officeDocument/2006/relationships/image" Target="../media/image382.png"/><Relationship Id="rId14" Type="http://schemas.openxmlformats.org/officeDocument/2006/relationships/slideLayout" Target="../slideLayouts/slideLayout5.xml"/><Relationship Id="rId15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3.png"/><Relationship Id="rId2" Type="http://schemas.openxmlformats.org/officeDocument/2006/relationships/image" Target="../media/image384.png"/><Relationship Id="rId3" Type="http://schemas.openxmlformats.org/officeDocument/2006/relationships/image" Target="../media/image385.png"/><Relationship Id="rId4" Type="http://schemas.openxmlformats.org/officeDocument/2006/relationships/image" Target="../media/image386.png"/><Relationship Id="rId5" Type="http://schemas.openxmlformats.org/officeDocument/2006/relationships/image" Target="../media/image387.png"/><Relationship Id="rId6" Type="http://schemas.openxmlformats.org/officeDocument/2006/relationships/image" Target="../media/image388.png"/><Relationship Id="rId7" Type="http://schemas.openxmlformats.org/officeDocument/2006/relationships/image" Target="../media/image389.png"/><Relationship Id="rId8" Type="http://schemas.openxmlformats.org/officeDocument/2006/relationships/image" Target="../media/image390.png"/><Relationship Id="rId9" Type="http://schemas.openxmlformats.org/officeDocument/2006/relationships/image" Target="../media/image391.png"/><Relationship Id="rId10" Type="http://schemas.openxmlformats.org/officeDocument/2006/relationships/image" Target="../media/image392.png"/><Relationship Id="rId11" Type="http://schemas.openxmlformats.org/officeDocument/2006/relationships/image" Target="../media/image393.png"/><Relationship Id="rId12" Type="http://schemas.openxmlformats.org/officeDocument/2006/relationships/image" Target="../media/image394.png"/><Relationship Id="rId13" Type="http://schemas.openxmlformats.org/officeDocument/2006/relationships/image" Target="../media/image395.png"/><Relationship Id="rId14" Type="http://schemas.openxmlformats.org/officeDocument/2006/relationships/slideLayout" Target="../slideLayouts/slideLayout5.xml"/><Relationship Id="rId15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slideLayout" Target="../slideLayouts/slideLayout2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6.png"/><Relationship Id="rId2" Type="http://schemas.openxmlformats.org/officeDocument/2006/relationships/image" Target="../media/image397.png"/><Relationship Id="rId3" Type="http://schemas.openxmlformats.org/officeDocument/2006/relationships/image" Target="../media/image398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99.png"/><Relationship Id="rId2" Type="http://schemas.openxmlformats.org/officeDocument/2006/relationships/image" Target="../media/image400.png"/><Relationship Id="rId3" Type="http://schemas.openxmlformats.org/officeDocument/2006/relationships/image" Target="../media/image401.png"/><Relationship Id="rId4" Type="http://schemas.openxmlformats.org/officeDocument/2006/relationships/image" Target="../media/image402.png"/><Relationship Id="rId5" Type="http://schemas.openxmlformats.org/officeDocument/2006/relationships/image" Target="../media/image403.png"/><Relationship Id="rId6" Type="http://schemas.openxmlformats.org/officeDocument/2006/relationships/image" Target="../media/image404.png"/><Relationship Id="rId7" Type="http://schemas.openxmlformats.org/officeDocument/2006/relationships/image" Target="../media/image405.jpeg"/><Relationship Id="rId8" Type="http://schemas.openxmlformats.org/officeDocument/2006/relationships/image" Target="../media/image406.png"/><Relationship Id="rId9" Type="http://schemas.openxmlformats.org/officeDocument/2006/relationships/image" Target="../media/image407.png"/><Relationship Id="rId10" Type="http://schemas.openxmlformats.org/officeDocument/2006/relationships/image" Target="../media/image408.png"/><Relationship Id="rId11" Type="http://schemas.openxmlformats.org/officeDocument/2006/relationships/image" Target="../media/image409.png"/><Relationship Id="rId12" Type="http://schemas.openxmlformats.org/officeDocument/2006/relationships/image" Target="../media/image410.png"/><Relationship Id="rId13" Type="http://schemas.openxmlformats.org/officeDocument/2006/relationships/image" Target="../media/image411.png"/><Relationship Id="rId14" Type="http://schemas.openxmlformats.org/officeDocument/2006/relationships/image" Target="../media/image412.png"/><Relationship Id="rId15" Type="http://schemas.openxmlformats.org/officeDocument/2006/relationships/image" Target="../media/image413.png"/><Relationship Id="rId16" Type="http://schemas.openxmlformats.org/officeDocument/2006/relationships/image" Target="../media/image414.png"/><Relationship Id="rId17" Type="http://schemas.openxmlformats.org/officeDocument/2006/relationships/image" Target="../media/image415.png"/><Relationship Id="rId18" Type="http://schemas.openxmlformats.org/officeDocument/2006/relationships/slideLayout" Target="../slideLayouts/slideLayout5.xml"/><Relationship Id="rId19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16.png"/><Relationship Id="rId2" Type="http://schemas.openxmlformats.org/officeDocument/2006/relationships/image" Target="../media/image417.png"/><Relationship Id="rId3" Type="http://schemas.openxmlformats.org/officeDocument/2006/relationships/image" Target="../media/image418.png"/><Relationship Id="rId4" Type="http://schemas.openxmlformats.org/officeDocument/2006/relationships/image" Target="../media/image419.png"/><Relationship Id="rId5" Type="http://schemas.openxmlformats.org/officeDocument/2006/relationships/image" Target="../media/image420.png"/><Relationship Id="rId6" Type="http://schemas.openxmlformats.org/officeDocument/2006/relationships/image" Target="../media/image421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22.png"/><Relationship Id="rId2" Type="http://schemas.openxmlformats.org/officeDocument/2006/relationships/image" Target="../media/image423.png"/><Relationship Id="rId3" Type="http://schemas.openxmlformats.org/officeDocument/2006/relationships/image" Target="../media/image424.png"/><Relationship Id="rId4" Type="http://schemas.openxmlformats.org/officeDocument/2006/relationships/image" Target="../media/image425.png"/><Relationship Id="rId5" Type="http://schemas.openxmlformats.org/officeDocument/2006/relationships/image" Target="../media/image426.png"/><Relationship Id="rId6" Type="http://schemas.openxmlformats.org/officeDocument/2006/relationships/image" Target="../media/image427.png"/><Relationship Id="rId7" Type="http://schemas.openxmlformats.org/officeDocument/2006/relationships/image" Target="../media/image428.png"/><Relationship Id="rId8" Type="http://schemas.openxmlformats.org/officeDocument/2006/relationships/image" Target="../media/image429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30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31.png"/><Relationship Id="rId2" Type="http://schemas.openxmlformats.org/officeDocument/2006/relationships/image" Target="../media/image432.png"/><Relationship Id="rId3" Type="http://schemas.openxmlformats.org/officeDocument/2006/relationships/image" Target="../media/image433.png"/><Relationship Id="rId4" Type="http://schemas.openxmlformats.org/officeDocument/2006/relationships/image" Target="../media/image434.png"/><Relationship Id="rId5" Type="http://schemas.openxmlformats.org/officeDocument/2006/relationships/image" Target="../media/image43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36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37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473760" y="763200"/>
            <a:ext cx="8229240" cy="1843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Arial"/>
                <a:ea typeface="Arial"/>
              </a:rPr>
              <a:t>Anonymity in Cryptocurrencies Through Mixing Services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88640" y="4490280"/>
            <a:ext cx="8878680" cy="13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434343"/>
                </a:solidFill>
                <a:latin typeface="Arial"/>
                <a:ea typeface="Arial"/>
              </a:rPr>
              <a:t>Foteini Baldimtsi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434343"/>
                </a:solidFill>
                <a:latin typeface="Arial"/>
                <a:ea typeface="Arial"/>
              </a:rPr>
              <a:t>foteini@gmu.edu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latin typeface="Arial"/>
            </a:endParaRPr>
          </a:p>
        </p:txBody>
      </p:sp>
      <p:pic>
        <p:nvPicPr>
          <p:cNvPr id="126" name="Shape 136" descr=""/>
          <p:cNvPicPr/>
          <p:nvPr/>
        </p:nvPicPr>
        <p:blipFill>
          <a:blip r:embed="rId1"/>
          <a:srcRect l="0" t="8873" r="0" b="0"/>
          <a:stretch/>
        </p:blipFill>
        <p:spPr>
          <a:xfrm>
            <a:off x="3190320" y="5257440"/>
            <a:ext cx="2616840" cy="1499760"/>
          </a:xfrm>
          <a:prstGeom prst="rect">
            <a:avLst/>
          </a:prstGeom>
          <a:ln>
            <a:noFill/>
          </a:ln>
        </p:spPr>
      </p:pic>
      <p:sp>
        <p:nvSpPr>
          <p:cNvPr id="127" name="CustomShape 3"/>
          <p:cNvSpPr/>
          <p:nvPr/>
        </p:nvSpPr>
        <p:spPr>
          <a:xfrm>
            <a:off x="2445120" y="3253320"/>
            <a:ext cx="4253760" cy="55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666666"/>
                </a:solidFill>
                <a:latin typeface="Arial"/>
                <a:ea typeface="Arial"/>
              </a:rPr>
              <a:t>Summer School, Croatia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666666"/>
                </a:solidFill>
                <a:latin typeface="Arial"/>
                <a:ea typeface="Arial"/>
              </a:rPr>
              <a:t>June 2018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228600" y="517320"/>
            <a:ext cx="9042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Format of a Bitcoin Transaction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Shape 344" descr=""/>
          <p:cNvPicPr/>
          <p:nvPr/>
        </p:nvPicPr>
        <p:blipFill>
          <a:blip r:embed="rId1"/>
          <a:stretch/>
        </p:blipFill>
        <p:spPr>
          <a:xfrm>
            <a:off x="5911920" y="0"/>
            <a:ext cx="1445760" cy="1445760"/>
          </a:xfrm>
          <a:prstGeom prst="rect">
            <a:avLst/>
          </a:prstGeom>
          <a:ln>
            <a:noFill/>
          </a:ln>
        </p:spPr>
      </p:pic>
      <p:pic>
        <p:nvPicPr>
          <p:cNvPr id="281" name="Shape 345" descr=""/>
          <p:cNvPicPr/>
          <p:nvPr/>
        </p:nvPicPr>
        <p:blipFill>
          <a:blip r:embed="rId2"/>
          <a:stretch/>
        </p:blipFill>
        <p:spPr>
          <a:xfrm>
            <a:off x="603720" y="1920240"/>
            <a:ext cx="907200" cy="133452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824760" y="3114720"/>
            <a:ext cx="838800" cy="2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83" name="Shape 347" descr=""/>
          <p:cNvPicPr/>
          <p:nvPr/>
        </p:nvPicPr>
        <p:blipFill>
          <a:blip r:embed="rId3"/>
          <a:stretch/>
        </p:blipFill>
        <p:spPr>
          <a:xfrm>
            <a:off x="7358040" y="1845360"/>
            <a:ext cx="907200" cy="133452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7579080" y="3039840"/>
            <a:ext cx="838800" cy="2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Bob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85" name="Shape 349" descr=""/>
          <p:cNvPicPr/>
          <p:nvPr/>
        </p:nvPicPr>
        <p:blipFill>
          <a:blip r:embed="rId4"/>
          <a:stretch/>
        </p:blipFill>
        <p:spPr>
          <a:xfrm>
            <a:off x="4311000" y="2480040"/>
            <a:ext cx="652320" cy="652320"/>
          </a:xfrm>
          <a:prstGeom prst="rect">
            <a:avLst/>
          </a:prstGeom>
          <a:ln>
            <a:noFill/>
          </a:ln>
        </p:spPr>
      </p:pic>
      <p:sp>
        <p:nvSpPr>
          <p:cNvPr id="286" name="CustomShape 4"/>
          <p:cNvSpPr/>
          <p:nvPr/>
        </p:nvSpPr>
        <p:spPr>
          <a:xfrm>
            <a:off x="2676600" y="3231360"/>
            <a:ext cx="39495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"/>
          <p:cNvSpPr/>
          <p:nvPr/>
        </p:nvSpPr>
        <p:spPr>
          <a:xfrm>
            <a:off x="2908080" y="373752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Alice sends 1       to Bob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88" name="Shape 352" descr=""/>
          <p:cNvPicPr/>
          <p:nvPr/>
        </p:nvPicPr>
        <p:blipFill>
          <a:blip r:embed="rId5"/>
          <a:stretch/>
        </p:blipFill>
        <p:spPr>
          <a:xfrm>
            <a:off x="4436640" y="3781080"/>
            <a:ext cx="289080" cy="28908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228600" y="517320"/>
            <a:ext cx="9042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Format of a Bitcoin Transaction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Shape 358" descr=""/>
          <p:cNvPicPr/>
          <p:nvPr/>
        </p:nvPicPr>
        <p:blipFill>
          <a:blip r:embed="rId1"/>
          <a:stretch/>
        </p:blipFill>
        <p:spPr>
          <a:xfrm>
            <a:off x="5911920" y="0"/>
            <a:ext cx="1445760" cy="1445760"/>
          </a:xfrm>
          <a:prstGeom prst="rect">
            <a:avLst/>
          </a:prstGeom>
          <a:ln>
            <a:noFill/>
          </a:ln>
        </p:spPr>
      </p:pic>
      <p:pic>
        <p:nvPicPr>
          <p:cNvPr id="291" name="Shape 359" descr=""/>
          <p:cNvPicPr/>
          <p:nvPr/>
        </p:nvPicPr>
        <p:blipFill>
          <a:blip r:embed="rId2"/>
          <a:stretch/>
        </p:blipFill>
        <p:spPr>
          <a:xfrm>
            <a:off x="603720" y="1920240"/>
            <a:ext cx="907200" cy="1334520"/>
          </a:xfrm>
          <a:prstGeom prst="rect">
            <a:avLst/>
          </a:prstGeom>
          <a:ln>
            <a:noFill/>
          </a:ln>
        </p:spPr>
      </p:pic>
      <p:sp>
        <p:nvSpPr>
          <p:cNvPr id="292" name="CustomShape 2"/>
          <p:cNvSpPr/>
          <p:nvPr/>
        </p:nvSpPr>
        <p:spPr>
          <a:xfrm>
            <a:off x="824760" y="3114720"/>
            <a:ext cx="838800" cy="2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295920" y="3566880"/>
            <a:ext cx="1764720" cy="28908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PK: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hUK67H9fyg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94" name="CustomShape 4"/>
          <p:cNvSpPr/>
          <p:nvPr/>
        </p:nvSpPr>
        <p:spPr>
          <a:xfrm>
            <a:off x="295920" y="4024080"/>
            <a:ext cx="1764720" cy="28908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SK: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z4Pxc2kKn3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95" name="Shape 363" descr=""/>
          <p:cNvPicPr/>
          <p:nvPr/>
        </p:nvPicPr>
        <p:blipFill>
          <a:blip r:embed="rId3"/>
          <a:stretch/>
        </p:blipFill>
        <p:spPr>
          <a:xfrm>
            <a:off x="7358040" y="1845360"/>
            <a:ext cx="907200" cy="1334520"/>
          </a:xfrm>
          <a:prstGeom prst="rect">
            <a:avLst/>
          </a:prstGeom>
          <a:ln>
            <a:noFill/>
          </a:ln>
        </p:spPr>
      </p:pic>
      <p:sp>
        <p:nvSpPr>
          <p:cNvPr id="296" name="CustomShape 5"/>
          <p:cNvSpPr/>
          <p:nvPr/>
        </p:nvSpPr>
        <p:spPr>
          <a:xfrm>
            <a:off x="7579080" y="3039840"/>
            <a:ext cx="838800" cy="2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Bob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97" name="CustomShape 6"/>
          <p:cNvSpPr/>
          <p:nvPr/>
        </p:nvSpPr>
        <p:spPr>
          <a:xfrm>
            <a:off x="7081560" y="3496320"/>
            <a:ext cx="1764720" cy="28908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PK: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p2Pknb7frT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98" name="CustomShape 7"/>
          <p:cNvSpPr/>
          <p:nvPr/>
        </p:nvSpPr>
        <p:spPr>
          <a:xfrm>
            <a:off x="7081560" y="3953520"/>
            <a:ext cx="1764720" cy="28908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SK: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n52Hb9Klp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99" name="Shape 367" descr=""/>
          <p:cNvPicPr/>
          <p:nvPr/>
        </p:nvPicPr>
        <p:blipFill>
          <a:blip r:embed="rId4"/>
          <a:stretch/>
        </p:blipFill>
        <p:spPr>
          <a:xfrm>
            <a:off x="4311000" y="2480040"/>
            <a:ext cx="652320" cy="652320"/>
          </a:xfrm>
          <a:prstGeom prst="rect">
            <a:avLst/>
          </a:prstGeom>
          <a:ln>
            <a:noFill/>
          </a:ln>
        </p:spPr>
      </p:pic>
      <p:sp>
        <p:nvSpPr>
          <p:cNvPr id="300" name="CustomShape 8"/>
          <p:cNvSpPr/>
          <p:nvPr/>
        </p:nvSpPr>
        <p:spPr>
          <a:xfrm>
            <a:off x="2676600" y="3231360"/>
            <a:ext cx="39495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9"/>
          <p:cNvSpPr/>
          <p:nvPr/>
        </p:nvSpPr>
        <p:spPr>
          <a:xfrm>
            <a:off x="2908080" y="373752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hUK67H9fyg sends 1        to p2Pknb7frT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02" name="Shape 370" descr=""/>
          <p:cNvPicPr/>
          <p:nvPr/>
        </p:nvPicPr>
        <p:blipFill>
          <a:blip r:embed="rId5"/>
          <a:stretch/>
        </p:blipFill>
        <p:spPr>
          <a:xfrm>
            <a:off x="4893840" y="378108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03" name="CustomShape 10"/>
          <p:cNvSpPr/>
          <p:nvPr/>
        </p:nvSpPr>
        <p:spPr>
          <a:xfrm>
            <a:off x="2618640" y="3572640"/>
            <a:ext cx="4093920" cy="1146240"/>
          </a:xfrm>
          <a:prstGeom prst="rect">
            <a:avLst/>
          </a:prstGeom>
          <a:noFill/>
          <a:ln w="38160">
            <a:solidFill>
              <a:srgbClr val="b45f06"/>
            </a:solidFill>
            <a:custDash>
              <a:ds d="1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1"/>
          <p:cNvSpPr/>
          <p:nvPr/>
        </p:nvSpPr>
        <p:spPr>
          <a:xfrm>
            <a:off x="3204360" y="4277160"/>
            <a:ext cx="3090960" cy="37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b45f06"/>
                </a:solidFill>
                <a:latin typeface="Arial"/>
                <a:ea typeface="Arial"/>
              </a:rPr>
              <a:t>Signed under Alice’s SK!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05" name="Shape 373" descr=""/>
          <p:cNvPicPr/>
          <p:nvPr/>
        </p:nvPicPr>
        <p:blipFill>
          <a:blip r:embed="rId6"/>
          <a:stretch/>
        </p:blipFill>
        <p:spPr>
          <a:xfrm>
            <a:off x="6134400" y="4783320"/>
            <a:ext cx="578520" cy="578520"/>
          </a:xfrm>
          <a:prstGeom prst="rect">
            <a:avLst/>
          </a:prstGeom>
          <a:ln>
            <a:noFill/>
          </a:ln>
        </p:spPr>
      </p:pic>
      <p:sp>
        <p:nvSpPr>
          <p:cNvPr id="306" name="CustomShape 12"/>
          <p:cNvSpPr/>
          <p:nvPr/>
        </p:nvSpPr>
        <p:spPr>
          <a:xfrm>
            <a:off x="3148200" y="4783320"/>
            <a:ext cx="3237480" cy="5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 transaction is valid only if the signature verifies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307" name="CustomShape 13"/>
          <p:cNvSpPr/>
          <p:nvPr/>
        </p:nvSpPr>
        <p:spPr>
          <a:xfrm>
            <a:off x="57240" y="6046200"/>
            <a:ext cx="2081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14"/>
          <p:cNvSpPr/>
          <p:nvPr/>
        </p:nvSpPr>
        <p:spPr>
          <a:xfrm>
            <a:off x="162000" y="6155280"/>
            <a:ext cx="860868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Technically, monetary values are assigned to transactions and not Public-Keys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Bitcoin transactions can have multiple inputs and multiple outputs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Is Bitcoin Anonymous?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214560" y="140652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hUK67H9fyg sends 1        to p2Pknb7frT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11" name="Shape 385" descr=""/>
          <p:cNvPicPr/>
          <p:nvPr/>
        </p:nvPicPr>
        <p:blipFill>
          <a:blip r:embed="rId1"/>
          <a:stretch/>
        </p:blipFill>
        <p:spPr>
          <a:xfrm>
            <a:off x="2200320" y="145008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12" name="CustomShape 3"/>
          <p:cNvSpPr/>
          <p:nvPr/>
        </p:nvSpPr>
        <p:spPr>
          <a:xfrm>
            <a:off x="520200" y="224676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n4ft5ThK sends 1        to aLPknl5frA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13" name="Shape 388" descr=""/>
          <p:cNvPicPr/>
          <p:nvPr/>
        </p:nvPicPr>
        <p:blipFill>
          <a:blip r:embed="rId2"/>
          <a:stretch/>
        </p:blipFill>
        <p:spPr>
          <a:xfrm>
            <a:off x="2234520" y="230472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14" name="CustomShape 4"/>
          <p:cNvSpPr/>
          <p:nvPr/>
        </p:nvSpPr>
        <p:spPr>
          <a:xfrm>
            <a:off x="4149000" y="178272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aLPknl5frA sends 1        to kc6fR4d2s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15" name="Shape 391" descr=""/>
          <p:cNvPicPr/>
          <p:nvPr/>
        </p:nvPicPr>
        <p:blipFill>
          <a:blip r:embed="rId3"/>
          <a:stretch/>
        </p:blipFill>
        <p:spPr>
          <a:xfrm>
            <a:off x="5982480" y="182628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16" name="CustomShape 5"/>
          <p:cNvSpPr/>
          <p:nvPr/>
        </p:nvSpPr>
        <p:spPr>
          <a:xfrm>
            <a:off x="5302800" y="241056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kldks7Gt55 sends 1        to kL9p1aSdR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17" name="Shape 394" descr=""/>
          <p:cNvPicPr/>
          <p:nvPr/>
        </p:nvPicPr>
        <p:blipFill>
          <a:blip r:embed="rId4"/>
          <a:stretch/>
        </p:blipFill>
        <p:spPr>
          <a:xfrm>
            <a:off x="7167600" y="245412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18" name="CustomShape 6"/>
          <p:cNvSpPr/>
          <p:nvPr/>
        </p:nvSpPr>
        <p:spPr>
          <a:xfrm>
            <a:off x="5425920" y="120456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r4GtfDsxc sends 1        to lk9Ikg5Fv9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19" name="Shape 396" descr=""/>
          <p:cNvPicPr/>
          <p:nvPr/>
        </p:nvPicPr>
        <p:blipFill>
          <a:blip r:embed="rId5"/>
          <a:stretch/>
        </p:blipFill>
        <p:spPr>
          <a:xfrm>
            <a:off x="7140240" y="124164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20" name="CustomShape 7"/>
          <p:cNvSpPr/>
          <p:nvPr/>
        </p:nvSpPr>
        <p:spPr>
          <a:xfrm>
            <a:off x="133560" y="293400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k96tDgt sends 1         to  aLPknl5frA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21" name="Shape 398" descr=""/>
          <p:cNvPicPr/>
          <p:nvPr/>
        </p:nvPicPr>
        <p:blipFill>
          <a:blip r:embed="rId6"/>
          <a:stretch/>
        </p:blipFill>
        <p:spPr>
          <a:xfrm>
            <a:off x="1694520" y="297720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22" name="CustomShape 8"/>
          <p:cNvSpPr/>
          <p:nvPr/>
        </p:nvSpPr>
        <p:spPr>
          <a:xfrm>
            <a:off x="4159800" y="294408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p2Pknb7frT sends 1        to m6F9o8asZx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23" name="Shape 400" descr=""/>
          <p:cNvPicPr/>
          <p:nvPr/>
        </p:nvPicPr>
        <p:blipFill>
          <a:blip r:embed="rId7"/>
          <a:stretch/>
        </p:blipFill>
        <p:spPr>
          <a:xfrm>
            <a:off x="6015600" y="297720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24" name="CustomShape 9"/>
          <p:cNvSpPr/>
          <p:nvPr/>
        </p:nvSpPr>
        <p:spPr>
          <a:xfrm>
            <a:off x="1584720" y="345024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jfT76gv3sa  sends 1        to kJh87Dts9d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25" name="Shape 403" descr=""/>
          <p:cNvPicPr/>
          <p:nvPr/>
        </p:nvPicPr>
        <p:blipFill>
          <a:blip r:embed="rId8"/>
          <a:stretch/>
        </p:blipFill>
        <p:spPr>
          <a:xfrm>
            <a:off x="3494520" y="349380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26" name="CustomShape 10"/>
          <p:cNvSpPr/>
          <p:nvPr/>
        </p:nvSpPr>
        <p:spPr>
          <a:xfrm>
            <a:off x="2658600" y="2246760"/>
            <a:ext cx="1269360" cy="37584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11"/>
          <p:cNvSpPr/>
          <p:nvPr/>
        </p:nvSpPr>
        <p:spPr>
          <a:xfrm>
            <a:off x="4033440" y="1782720"/>
            <a:ext cx="1269360" cy="37584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12"/>
          <p:cNvSpPr/>
          <p:nvPr/>
        </p:nvSpPr>
        <p:spPr>
          <a:xfrm>
            <a:off x="2314080" y="2944080"/>
            <a:ext cx="1269360" cy="37584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13"/>
          <p:cNvSpPr/>
          <p:nvPr/>
        </p:nvSpPr>
        <p:spPr>
          <a:xfrm>
            <a:off x="2658600" y="1406520"/>
            <a:ext cx="1269360" cy="375840"/>
          </a:xfrm>
          <a:prstGeom prst="ellipse">
            <a:avLst/>
          </a:prstGeom>
          <a:noFill/>
          <a:ln w="28440">
            <a:solidFill>
              <a:srgbClr val="0b53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14"/>
          <p:cNvSpPr/>
          <p:nvPr/>
        </p:nvSpPr>
        <p:spPr>
          <a:xfrm>
            <a:off x="4164840" y="2930400"/>
            <a:ext cx="1269360" cy="375840"/>
          </a:xfrm>
          <a:prstGeom prst="ellipse">
            <a:avLst/>
          </a:prstGeom>
          <a:noFill/>
          <a:ln w="28440">
            <a:solidFill>
              <a:srgbClr val="0b53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15"/>
          <p:cNvSpPr/>
          <p:nvPr/>
        </p:nvSpPr>
        <p:spPr>
          <a:xfrm>
            <a:off x="209880" y="4016160"/>
            <a:ext cx="88873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Bitcoin only offers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pseudo-anonymity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. Transactions are linkable and can be potentially de-anonymized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32" name="CustomShape 16"/>
          <p:cNvSpPr/>
          <p:nvPr/>
        </p:nvSpPr>
        <p:spPr>
          <a:xfrm>
            <a:off x="214560" y="5480280"/>
            <a:ext cx="6834240" cy="133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shared spending implies joint control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taint analysis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side channel attacks (i.e. network timing etc)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auxiliary information (i.e. a PK in my website etc)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3" name="CustomShape 17"/>
          <p:cNvSpPr/>
          <p:nvPr/>
        </p:nvSpPr>
        <p:spPr>
          <a:xfrm>
            <a:off x="58320" y="5053680"/>
            <a:ext cx="79657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38761d"/>
                </a:solidFill>
                <a:latin typeface="Arial"/>
                <a:ea typeface="Arial"/>
              </a:rPr>
              <a:t>What if I create fresh/ephemeral addresses for each transfer?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18" dur="indefinite" restart="never" nodeType="tmRoot">
          <p:childTnLst>
            <p:seq>
              <p:cTn id="19" dur="indefinite" nodeType="mainSeq"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Is Bitcoin Anonymous?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214560" y="140652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hUK67H9fyg sends 1        to p2Pknb7frT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36" name="Shape 420" descr=""/>
          <p:cNvPicPr/>
          <p:nvPr/>
        </p:nvPicPr>
        <p:blipFill>
          <a:blip r:embed="rId1"/>
          <a:stretch/>
        </p:blipFill>
        <p:spPr>
          <a:xfrm>
            <a:off x="2200320" y="145008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20200" y="224676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n4ft5ThK sends 1        to aLPknl5frA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38" name="Shape 423" descr=""/>
          <p:cNvPicPr/>
          <p:nvPr/>
        </p:nvPicPr>
        <p:blipFill>
          <a:blip r:embed="rId2"/>
          <a:stretch/>
        </p:blipFill>
        <p:spPr>
          <a:xfrm>
            <a:off x="2234520" y="230472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39" name="CustomShape 4"/>
          <p:cNvSpPr/>
          <p:nvPr/>
        </p:nvSpPr>
        <p:spPr>
          <a:xfrm>
            <a:off x="4149000" y="178272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aLPknl5frA sends 1        to kc6fR4d2s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40" name="Shape 426" descr=""/>
          <p:cNvPicPr/>
          <p:nvPr/>
        </p:nvPicPr>
        <p:blipFill>
          <a:blip r:embed="rId3"/>
          <a:stretch/>
        </p:blipFill>
        <p:spPr>
          <a:xfrm>
            <a:off x="5982480" y="182628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41" name="CustomShape 5"/>
          <p:cNvSpPr/>
          <p:nvPr/>
        </p:nvSpPr>
        <p:spPr>
          <a:xfrm>
            <a:off x="5302800" y="241056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kldks7Gt55 sends 1        to kL9p1aSdR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42" name="Shape 429" descr=""/>
          <p:cNvPicPr/>
          <p:nvPr/>
        </p:nvPicPr>
        <p:blipFill>
          <a:blip r:embed="rId4"/>
          <a:stretch/>
        </p:blipFill>
        <p:spPr>
          <a:xfrm>
            <a:off x="7167600" y="245412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43" name="CustomShape 6"/>
          <p:cNvSpPr/>
          <p:nvPr/>
        </p:nvSpPr>
        <p:spPr>
          <a:xfrm>
            <a:off x="5425920" y="120456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r4GtfDsxc sends 1        to lk9Ikg5Fv9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44" name="Shape 431" descr=""/>
          <p:cNvPicPr/>
          <p:nvPr/>
        </p:nvPicPr>
        <p:blipFill>
          <a:blip r:embed="rId5"/>
          <a:stretch/>
        </p:blipFill>
        <p:spPr>
          <a:xfrm>
            <a:off x="7140240" y="124164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45" name="CustomShape 7"/>
          <p:cNvSpPr/>
          <p:nvPr/>
        </p:nvSpPr>
        <p:spPr>
          <a:xfrm>
            <a:off x="133560" y="293400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k96tDgt sends 1         to  aLPknl5frA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46" name="Shape 433" descr=""/>
          <p:cNvPicPr/>
          <p:nvPr/>
        </p:nvPicPr>
        <p:blipFill>
          <a:blip r:embed="rId6"/>
          <a:stretch/>
        </p:blipFill>
        <p:spPr>
          <a:xfrm>
            <a:off x="1694520" y="297720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47" name="CustomShape 8"/>
          <p:cNvSpPr/>
          <p:nvPr/>
        </p:nvSpPr>
        <p:spPr>
          <a:xfrm>
            <a:off x="4159800" y="294408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p2Pknb7frT sends 1        to m6F9o8asZx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48" name="Shape 435" descr=""/>
          <p:cNvPicPr/>
          <p:nvPr/>
        </p:nvPicPr>
        <p:blipFill>
          <a:blip r:embed="rId7"/>
          <a:stretch/>
        </p:blipFill>
        <p:spPr>
          <a:xfrm>
            <a:off x="6015600" y="297720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49" name="CustomShape 9"/>
          <p:cNvSpPr/>
          <p:nvPr/>
        </p:nvSpPr>
        <p:spPr>
          <a:xfrm>
            <a:off x="1584720" y="3450240"/>
            <a:ext cx="3717720" cy="37584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Arial"/>
              </a:rPr>
              <a:t>jfT76gv3sa  sends 1        to kJh87Dts9d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50" name="Shape 438" descr=""/>
          <p:cNvPicPr/>
          <p:nvPr/>
        </p:nvPicPr>
        <p:blipFill>
          <a:blip r:embed="rId8"/>
          <a:stretch/>
        </p:blipFill>
        <p:spPr>
          <a:xfrm>
            <a:off x="3494520" y="3493800"/>
            <a:ext cx="289080" cy="289080"/>
          </a:xfrm>
          <a:prstGeom prst="rect">
            <a:avLst/>
          </a:prstGeom>
          <a:ln>
            <a:noFill/>
          </a:ln>
        </p:spPr>
      </p:pic>
      <p:sp>
        <p:nvSpPr>
          <p:cNvPr id="351" name="CustomShape 10"/>
          <p:cNvSpPr/>
          <p:nvPr/>
        </p:nvSpPr>
        <p:spPr>
          <a:xfrm>
            <a:off x="2658600" y="2246760"/>
            <a:ext cx="1269360" cy="37584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11"/>
          <p:cNvSpPr/>
          <p:nvPr/>
        </p:nvSpPr>
        <p:spPr>
          <a:xfrm>
            <a:off x="4033440" y="1782720"/>
            <a:ext cx="1269360" cy="37584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12"/>
          <p:cNvSpPr/>
          <p:nvPr/>
        </p:nvSpPr>
        <p:spPr>
          <a:xfrm>
            <a:off x="2314080" y="2944080"/>
            <a:ext cx="1269360" cy="37584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13"/>
          <p:cNvSpPr/>
          <p:nvPr/>
        </p:nvSpPr>
        <p:spPr>
          <a:xfrm>
            <a:off x="2658600" y="1406520"/>
            <a:ext cx="1269360" cy="375840"/>
          </a:xfrm>
          <a:prstGeom prst="ellipse">
            <a:avLst/>
          </a:prstGeom>
          <a:noFill/>
          <a:ln w="28440">
            <a:solidFill>
              <a:srgbClr val="0b53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14"/>
          <p:cNvSpPr/>
          <p:nvPr/>
        </p:nvSpPr>
        <p:spPr>
          <a:xfrm>
            <a:off x="4164840" y="2930400"/>
            <a:ext cx="1269360" cy="375840"/>
          </a:xfrm>
          <a:prstGeom prst="ellipse">
            <a:avLst/>
          </a:prstGeom>
          <a:noFill/>
          <a:ln w="28440">
            <a:solidFill>
              <a:srgbClr val="0b53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15"/>
          <p:cNvSpPr/>
          <p:nvPr/>
        </p:nvSpPr>
        <p:spPr>
          <a:xfrm>
            <a:off x="209880" y="4016160"/>
            <a:ext cx="88873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Bitcoin only offers </a:t>
            </a:r>
            <a:r>
              <a:rPr b="0" lang="en-US" sz="20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pseudo-anonymity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. Transactions are linkable and can be potentially de-anonymized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357" name="Shape 446" descr=""/>
          <p:cNvPicPr/>
          <p:nvPr/>
        </p:nvPicPr>
        <p:blipFill>
          <a:blip r:embed="rId9"/>
          <a:stretch/>
        </p:blipFill>
        <p:spPr>
          <a:xfrm>
            <a:off x="4471560" y="4977720"/>
            <a:ext cx="3977280" cy="952200"/>
          </a:xfrm>
          <a:prstGeom prst="rect">
            <a:avLst/>
          </a:prstGeom>
          <a:ln>
            <a:noFill/>
          </a:ln>
        </p:spPr>
      </p:pic>
      <p:sp>
        <p:nvSpPr>
          <p:cNvPr id="358" name="CustomShape 16"/>
          <p:cNvSpPr/>
          <p:nvPr/>
        </p:nvSpPr>
        <p:spPr>
          <a:xfrm>
            <a:off x="4323960" y="4977720"/>
            <a:ext cx="4019760" cy="95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17"/>
          <p:cNvSpPr/>
          <p:nvPr/>
        </p:nvSpPr>
        <p:spPr>
          <a:xfrm>
            <a:off x="133560" y="4707360"/>
            <a:ext cx="4344840" cy="1244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0" name="Shape 450" descr=""/>
          <p:cNvPicPr/>
          <p:nvPr/>
        </p:nvPicPr>
        <p:blipFill>
          <a:blip r:embed="rId10"/>
          <a:stretch/>
        </p:blipFill>
        <p:spPr>
          <a:xfrm>
            <a:off x="242280" y="4896360"/>
            <a:ext cx="4246560" cy="1171080"/>
          </a:xfrm>
          <a:prstGeom prst="rect">
            <a:avLst/>
          </a:prstGeom>
          <a:ln>
            <a:noFill/>
          </a:ln>
        </p:spPr>
      </p:pic>
      <p:pic>
        <p:nvPicPr>
          <p:cNvPr id="361" name="Shape 451" descr=""/>
          <p:cNvPicPr/>
          <p:nvPr/>
        </p:nvPicPr>
        <p:blipFill>
          <a:blip r:embed="rId11"/>
          <a:stretch/>
        </p:blipFill>
        <p:spPr>
          <a:xfrm>
            <a:off x="4605480" y="6120000"/>
            <a:ext cx="1500840" cy="925560"/>
          </a:xfrm>
          <a:prstGeom prst="rect">
            <a:avLst/>
          </a:prstGeom>
          <a:ln>
            <a:noFill/>
          </a:ln>
        </p:spPr>
      </p:pic>
      <p:pic>
        <p:nvPicPr>
          <p:cNvPr id="362" name="Shape 452" descr=""/>
          <p:cNvPicPr/>
          <p:nvPr/>
        </p:nvPicPr>
        <p:blipFill>
          <a:blip r:embed="rId12"/>
          <a:stretch/>
        </p:blipFill>
        <p:spPr>
          <a:xfrm>
            <a:off x="2103840" y="6120000"/>
            <a:ext cx="2224800" cy="76320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Bitcoin is not anonymous....what do we do?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TextShape 2"/>
          <p:cNvSpPr txBox="1"/>
          <p:nvPr/>
        </p:nvSpPr>
        <p:spPr>
          <a:xfrm>
            <a:off x="311760" y="1765080"/>
            <a:ext cx="8520120" cy="6058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595959"/>
                </a:solidFill>
                <a:latin typeface="Arial"/>
                <a:ea typeface="Arial"/>
              </a:rPr>
              <a:t>Option 1: forget about it! Let’s build new systems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5" name="Shape 460" descr=""/>
          <p:cNvPicPr/>
          <p:nvPr/>
        </p:nvPicPr>
        <p:blipFill>
          <a:blip r:embed="rId1"/>
          <a:stretch/>
        </p:blipFill>
        <p:spPr>
          <a:xfrm>
            <a:off x="890280" y="2371320"/>
            <a:ext cx="950760" cy="950760"/>
          </a:xfrm>
          <a:prstGeom prst="rect">
            <a:avLst/>
          </a:prstGeom>
          <a:ln>
            <a:noFill/>
          </a:ln>
        </p:spPr>
      </p:pic>
      <p:pic>
        <p:nvPicPr>
          <p:cNvPr id="366" name="Shape 461" descr=""/>
          <p:cNvPicPr/>
          <p:nvPr/>
        </p:nvPicPr>
        <p:blipFill>
          <a:blip r:embed="rId2"/>
          <a:stretch/>
        </p:blipFill>
        <p:spPr>
          <a:xfrm>
            <a:off x="2655000" y="2331720"/>
            <a:ext cx="1031400" cy="990360"/>
          </a:xfrm>
          <a:prstGeom prst="rect">
            <a:avLst/>
          </a:prstGeom>
          <a:ln>
            <a:noFill/>
          </a:ln>
        </p:spPr>
      </p:pic>
      <p:pic>
        <p:nvPicPr>
          <p:cNvPr id="367" name="Shape 462" descr=""/>
          <p:cNvPicPr/>
          <p:nvPr/>
        </p:nvPicPr>
        <p:blipFill>
          <a:blip r:embed="rId3"/>
          <a:stretch/>
        </p:blipFill>
        <p:spPr>
          <a:xfrm>
            <a:off x="496440" y="4673160"/>
            <a:ext cx="1320480" cy="1420560"/>
          </a:xfrm>
          <a:prstGeom prst="rect">
            <a:avLst/>
          </a:prstGeom>
          <a:ln>
            <a:noFill/>
          </a:ln>
        </p:spPr>
      </p:pic>
      <p:pic>
        <p:nvPicPr>
          <p:cNvPr id="368" name="Shape 463" descr=""/>
          <p:cNvPicPr/>
          <p:nvPr/>
        </p:nvPicPr>
        <p:blipFill>
          <a:blip r:embed="rId4"/>
          <a:stretch/>
        </p:blipFill>
        <p:spPr>
          <a:xfrm>
            <a:off x="3848400" y="4747320"/>
            <a:ext cx="990360" cy="990360"/>
          </a:xfrm>
          <a:prstGeom prst="rect">
            <a:avLst/>
          </a:prstGeom>
          <a:ln>
            <a:noFill/>
          </a:ln>
        </p:spPr>
      </p:pic>
      <p:pic>
        <p:nvPicPr>
          <p:cNvPr id="369" name="Shape 464" descr=""/>
          <p:cNvPicPr/>
          <p:nvPr/>
        </p:nvPicPr>
        <p:blipFill>
          <a:blip r:embed="rId5"/>
          <a:stretch/>
        </p:blipFill>
        <p:spPr>
          <a:xfrm>
            <a:off x="2099880" y="4747320"/>
            <a:ext cx="1272240" cy="1272240"/>
          </a:xfrm>
          <a:prstGeom prst="rect">
            <a:avLst/>
          </a:prstGeom>
          <a:ln>
            <a:noFill/>
          </a:ln>
        </p:spPr>
      </p:pic>
      <p:pic>
        <p:nvPicPr>
          <p:cNvPr id="370" name="Shape 465" descr=""/>
          <p:cNvPicPr/>
          <p:nvPr/>
        </p:nvPicPr>
        <p:blipFill>
          <a:blip r:embed="rId6"/>
          <a:stretch/>
        </p:blipFill>
        <p:spPr>
          <a:xfrm>
            <a:off x="5125680" y="5808240"/>
            <a:ext cx="1603080" cy="543600"/>
          </a:xfrm>
          <a:prstGeom prst="rect">
            <a:avLst/>
          </a:prstGeom>
          <a:ln>
            <a:noFill/>
          </a:ln>
        </p:spPr>
      </p:pic>
      <p:pic>
        <p:nvPicPr>
          <p:cNvPr id="371" name="Shape 466" descr=""/>
          <p:cNvPicPr/>
          <p:nvPr/>
        </p:nvPicPr>
        <p:blipFill>
          <a:blip r:embed="rId7"/>
          <a:stretch/>
        </p:blipFill>
        <p:spPr>
          <a:xfrm>
            <a:off x="3525840" y="6061320"/>
            <a:ext cx="1459080" cy="681840"/>
          </a:xfrm>
          <a:prstGeom prst="rect">
            <a:avLst/>
          </a:prstGeom>
          <a:ln>
            <a:noFill/>
          </a:ln>
        </p:spPr>
      </p:pic>
      <p:sp>
        <p:nvSpPr>
          <p:cNvPr id="372" name="CustomShape 3"/>
          <p:cNvSpPr/>
          <p:nvPr/>
        </p:nvSpPr>
        <p:spPr>
          <a:xfrm>
            <a:off x="5349240" y="4627800"/>
            <a:ext cx="1603080" cy="40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Blindcoin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3" name="CustomShape 4"/>
          <p:cNvSpPr/>
          <p:nvPr/>
        </p:nvSpPr>
        <p:spPr>
          <a:xfrm>
            <a:off x="1303920" y="6199920"/>
            <a:ext cx="795600" cy="40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XIM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4" name="TextShape 5"/>
          <p:cNvSpPr txBox="1"/>
          <p:nvPr/>
        </p:nvSpPr>
        <p:spPr>
          <a:xfrm>
            <a:off x="311760" y="3822480"/>
            <a:ext cx="8520120" cy="6058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595959"/>
                </a:solidFill>
                <a:latin typeface="Arial"/>
                <a:ea typeface="Arial"/>
              </a:rPr>
              <a:t>Option 2: build mixers/tumblers compatible with Bitcoin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spcAft>
                <a:spcPts val="1599"/>
              </a:spcAft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CustomShape 6"/>
          <p:cNvSpPr/>
          <p:nvPr/>
        </p:nvSpPr>
        <p:spPr>
          <a:xfrm>
            <a:off x="6869520" y="4861800"/>
            <a:ext cx="168552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TumbleBit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76" name="Shape 471" descr=""/>
          <p:cNvPicPr/>
          <p:nvPr/>
        </p:nvPicPr>
        <p:blipFill>
          <a:blip r:embed="rId8"/>
          <a:stretch/>
        </p:blipFill>
        <p:spPr>
          <a:xfrm>
            <a:off x="7274880" y="5269320"/>
            <a:ext cx="844920" cy="636120"/>
          </a:xfrm>
          <a:prstGeom prst="rect">
            <a:avLst/>
          </a:prstGeom>
          <a:ln>
            <a:noFill/>
          </a:ln>
        </p:spPr>
      </p:pic>
      <p:sp>
        <p:nvSpPr>
          <p:cNvPr id="377" name="CustomShape 7"/>
          <p:cNvSpPr/>
          <p:nvPr/>
        </p:nvSpPr>
        <p:spPr>
          <a:xfrm>
            <a:off x="229320" y="3736080"/>
            <a:ext cx="8710920" cy="300708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980000"/>
            </a:solidFill>
            <a:custDash>
              <a:ds d="1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Mixing Services (1st generation)</a:t>
            </a:r>
            <a:br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9" name="Shape 479" descr=""/>
          <p:cNvPicPr/>
          <p:nvPr/>
        </p:nvPicPr>
        <p:blipFill>
          <a:blip r:embed="rId1"/>
          <a:stretch/>
        </p:blipFill>
        <p:spPr>
          <a:xfrm>
            <a:off x="1854000" y="2397960"/>
            <a:ext cx="724320" cy="898560"/>
          </a:xfrm>
          <a:prstGeom prst="rect">
            <a:avLst/>
          </a:prstGeom>
          <a:ln>
            <a:noFill/>
          </a:ln>
        </p:spPr>
      </p:pic>
      <p:pic>
        <p:nvPicPr>
          <p:cNvPr id="380" name="Shape 480" descr=""/>
          <p:cNvPicPr/>
          <p:nvPr/>
        </p:nvPicPr>
        <p:blipFill>
          <a:blip r:embed="rId2"/>
          <a:stretch/>
        </p:blipFill>
        <p:spPr>
          <a:xfrm>
            <a:off x="6295320" y="23720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381" name="Shape 481" descr=""/>
          <p:cNvPicPr/>
          <p:nvPr/>
        </p:nvPicPr>
        <p:blipFill>
          <a:blip r:embed="rId3"/>
          <a:stretch/>
        </p:blipFill>
        <p:spPr>
          <a:xfrm>
            <a:off x="4316760" y="2530800"/>
            <a:ext cx="488520" cy="410040"/>
          </a:xfrm>
          <a:prstGeom prst="rect">
            <a:avLst/>
          </a:prstGeom>
          <a:ln>
            <a:noFill/>
          </a:ln>
        </p:spPr>
      </p:pic>
      <p:sp>
        <p:nvSpPr>
          <p:cNvPr id="382" name="CustomShape 2"/>
          <p:cNvSpPr/>
          <p:nvPr/>
        </p:nvSpPr>
        <p:spPr>
          <a:xfrm>
            <a:off x="3192480" y="2998800"/>
            <a:ext cx="2737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3"/>
          <p:cNvSpPr/>
          <p:nvPr/>
        </p:nvSpPr>
        <p:spPr>
          <a:xfrm>
            <a:off x="164988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84" name="CustomShape 4"/>
          <p:cNvSpPr/>
          <p:nvPr/>
        </p:nvSpPr>
        <p:spPr>
          <a:xfrm>
            <a:off x="623052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Payees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85" name="Shape 485" descr=""/>
          <p:cNvPicPr/>
          <p:nvPr/>
        </p:nvPicPr>
        <p:blipFill>
          <a:blip r:embed="rId4"/>
          <a:stretch/>
        </p:blipFill>
        <p:spPr>
          <a:xfrm>
            <a:off x="1974960" y="248868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386" name="Shape 486" descr=""/>
          <p:cNvPicPr/>
          <p:nvPr/>
        </p:nvPicPr>
        <p:blipFill>
          <a:blip r:embed="rId5"/>
          <a:stretch/>
        </p:blipFill>
        <p:spPr>
          <a:xfrm>
            <a:off x="2092320" y="260424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387" name="Shape 487" descr=""/>
          <p:cNvPicPr/>
          <p:nvPr/>
        </p:nvPicPr>
        <p:blipFill>
          <a:blip r:embed="rId6"/>
          <a:stretch/>
        </p:blipFill>
        <p:spPr>
          <a:xfrm>
            <a:off x="2209680" y="271980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388" name="Shape 488" descr=""/>
          <p:cNvPicPr/>
          <p:nvPr/>
        </p:nvPicPr>
        <p:blipFill>
          <a:blip r:embed="rId7"/>
          <a:stretch/>
        </p:blipFill>
        <p:spPr>
          <a:xfrm>
            <a:off x="2327400" y="283500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389" name="Shape 489" descr=""/>
          <p:cNvPicPr/>
          <p:nvPr/>
        </p:nvPicPr>
        <p:blipFill>
          <a:blip r:embed="rId8"/>
          <a:stretch/>
        </p:blipFill>
        <p:spPr>
          <a:xfrm>
            <a:off x="2444760" y="295056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390" name="Shape 490" descr=""/>
          <p:cNvPicPr/>
          <p:nvPr/>
        </p:nvPicPr>
        <p:blipFill>
          <a:blip r:embed="rId9"/>
          <a:stretch/>
        </p:blipFill>
        <p:spPr>
          <a:xfrm>
            <a:off x="2562480" y="306612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391" name="Shape 491" descr=""/>
          <p:cNvPicPr/>
          <p:nvPr/>
        </p:nvPicPr>
        <p:blipFill>
          <a:blip r:embed="rId10"/>
          <a:stretch/>
        </p:blipFill>
        <p:spPr>
          <a:xfrm>
            <a:off x="6447600" y="252468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392" name="Shape 492" descr=""/>
          <p:cNvPicPr/>
          <p:nvPr/>
        </p:nvPicPr>
        <p:blipFill>
          <a:blip r:embed="rId11"/>
          <a:stretch/>
        </p:blipFill>
        <p:spPr>
          <a:xfrm>
            <a:off x="6599880" y="26769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393" name="Shape 493" descr=""/>
          <p:cNvPicPr/>
          <p:nvPr/>
        </p:nvPicPr>
        <p:blipFill>
          <a:blip r:embed="rId12"/>
          <a:stretch/>
        </p:blipFill>
        <p:spPr>
          <a:xfrm>
            <a:off x="6752520" y="28292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394" name="Shape 494" descr=""/>
          <p:cNvPicPr/>
          <p:nvPr/>
        </p:nvPicPr>
        <p:blipFill>
          <a:blip r:embed="rId13"/>
          <a:stretch/>
        </p:blipFill>
        <p:spPr>
          <a:xfrm>
            <a:off x="6904800" y="298188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395" name="Shape 495" descr=""/>
          <p:cNvPicPr/>
          <p:nvPr/>
        </p:nvPicPr>
        <p:blipFill>
          <a:blip r:embed="rId14"/>
          <a:stretch/>
        </p:blipFill>
        <p:spPr>
          <a:xfrm>
            <a:off x="7057080" y="31341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396" name="Shape 496" descr=""/>
          <p:cNvPicPr/>
          <p:nvPr/>
        </p:nvPicPr>
        <p:blipFill>
          <a:blip r:embed="rId15"/>
          <a:stretch/>
        </p:blipFill>
        <p:spPr>
          <a:xfrm>
            <a:off x="4316760" y="2683080"/>
            <a:ext cx="488520" cy="410040"/>
          </a:xfrm>
          <a:prstGeom prst="rect">
            <a:avLst/>
          </a:prstGeom>
          <a:ln>
            <a:noFill/>
          </a:ln>
        </p:spPr>
      </p:pic>
      <p:sp>
        <p:nvSpPr>
          <p:cNvPr id="397" name="CustomShape 5"/>
          <p:cNvSpPr/>
          <p:nvPr/>
        </p:nvSpPr>
        <p:spPr>
          <a:xfrm>
            <a:off x="3192480" y="3151440"/>
            <a:ext cx="2737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98" name="Shape 498" descr=""/>
          <p:cNvPicPr/>
          <p:nvPr/>
        </p:nvPicPr>
        <p:blipFill>
          <a:blip r:embed="rId16"/>
          <a:stretch/>
        </p:blipFill>
        <p:spPr>
          <a:xfrm>
            <a:off x="4316760" y="2835360"/>
            <a:ext cx="488520" cy="410040"/>
          </a:xfrm>
          <a:prstGeom prst="rect">
            <a:avLst/>
          </a:prstGeom>
          <a:ln>
            <a:noFill/>
          </a:ln>
        </p:spPr>
      </p:pic>
      <p:sp>
        <p:nvSpPr>
          <p:cNvPr id="399" name="CustomShape 6"/>
          <p:cNvSpPr/>
          <p:nvPr/>
        </p:nvSpPr>
        <p:spPr>
          <a:xfrm>
            <a:off x="3192480" y="3303720"/>
            <a:ext cx="2737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00" name="Shape 500" descr=""/>
          <p:cNvPicPr/>
          <p:nvPr/>
        </p:nvPicPr>
        <p:blipFill>
          <a:blip r:embed="rId17"/>
          <a:stretch/>
        </p:blipFill>
        <p:spPr>
          <a:xfrm>
            <a:off x="4316760" y="3063960"/>
            <a:ext cx="488520" cy="410040"/>
          </a:xfrm>
          <a:prstGeom prst="rect">
            <a:avLst/>
          </a:prstGeom>
          <a:ln>
            <a:noFill/>
          </a:ln>
        </p:spPr>
      </p:pic>
      <p:sp>
        <p:nvSpPr>
          <p:cNvPr id="401" name="CustomShape 7"/>
          <p:cNvSpPr/>
          <p:nvPr/>
        </p:nvSpPr>
        <p:spPr>
          <a:xfrm>
            <a:off x="3192480" y="3532320"/>
            <a:ext cx="2737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02" name="Shape 502" descr=""/>
          <p:cNvPicPr/>
          <p:nvPr/>
        </p:nvPicPr>
        <p:blipFill>
          <a:blip r:embed="rId18"/>
          <a:stretch/>
        </p:blipFill>
        <p:spPr>
          <a:xfrm>
            <a:off x="4316760" y="3445200"/>
            <a:ext cx="488520" cy="410040"/>
          </a:xfrm>
          <a:prstGeom prst="rect">
            <a:avLst/>
          </a:prstGeom>
          <a:ln>
            <a:noFill/>
          </a:ln>
        </p:spPr>
      </p:pic>
      <p:sp>
        <p:nvSpPr>
          <p:cNvPr id="403" name="CustomShape 8"/>
          <p:cNvSpPr/>
          <p:nvPr/>
        </p:nvSpPr>
        <p:spPr>
          <a:xfrm>
            <a:off x="3566880" y="2391120"/>
            <a:ext cx="1447200" cy="1522080"/>
          </a:xfrm>
          <a:prstGeom prst="lightningBolt">
            <a:avLst/>
          </a:prstGeom>
          <a:solidFill>
            <a:srgbClr val="eeece1"/>
          </a:solidFill>
          <a:ln w="936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9"/>
          <p:cNvSpPr/>
          <p:nvPr/>
        </p:nvSpPr>
        <p:spPr>
          <a:xfrm>
            <a:off x="1804680" y="4746600"/>
            <a:ext cx="601812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Break the link between payer and payee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Arial"/>
              </a:rPr>
              <a:t>Mixing Services (1st generation)</a:t>
            </a:r>
            <a:br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6" name="Shape 511" descr=""/>
          <p:cNvPicPr/>
          <p:nvPr/>
        </p:nvPicPr>
        <p:blipFill>
          <a:blip r:embed="rId1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07" name="CustomShape 2"/>
          <p:cNvSpPr/>
          <p:nvPr/>
        </p:nvSpPr>
        <p:spPr>
          <a:xfrm>
            <a:off x="1106640" y="2211840"/>
            <a:ext cx="7234920" cy="248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8" name="Shape 513" descr=""/>
          <p:cNvPicPr/>
          <p:nvPr/>
        </p:nvPicPr>
        <p:blipFill>
          <a:blip r:embed="rId2"/>
          <a:stretch/>
        </p:blipFill>
        <p:spPr>
          <a:xfrm>
            <a:off x="1857240" y="252540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409" name="Shape 514" descr=""/>
          <p:cNvPicPr/>
          <p:nvPr/>
        </p:nvPicPr>
        <p:blipFill>
          <a:blip r:embed="rId3"/>
          <a:stretch/>
        </p:blipFill>
        <p:spPr>
          <a:xfrm>
            <a:off x="3231000" y="27507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10" name="CustomShape 3"/>
          <p:cNvSpPr/>
          <p:nvPr/>
        </p:nvSpPr>
        <p:spPr>
          <a:xfrm>
            <a:off x="1974960" y="34329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4"/>
          <p:cNvSpPr/>
          <p:nvPr/>
        </p:nvSpPr>
        <p:spPr>
          <a:xfrm>
            <a:off x="6268320" y="34495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5"/>
          <p:cNvSpPr/>
          <p:nvPr/>
        </p:nvSpPr>
        <p:spPr>
          <a:xfrm>
            <a:off x="3149640" y="3202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6"/>
          <p:cNvSpPr/>
          <p:nvPr/>
        </p:nvSpPr>
        <p:spPr>
          <a:xfrm>
            <a:off x="5265720" y="32270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14" name="Shape 519" descr=""/>
          <p:cNvPicPr/>
          <p:nvPr/>
        </p:nvPicPr>
        <p:blipFill>
          <a:blip r:embed="rId4"/>
          <a:stretch/>
        </p:blipFill>
        <p:spPr>
          <a:xfrm>
            <a:off x="1974960" y="26409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15" name="CustomShape 7"/>
          <p:cNvSpPr/>
          <p:nvPr/>
        </p:nvSpPr>
        <p:spPr>
          <a:xfrm>
            <a:off x="2092320" y="354852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8"/>
          <p:cNvSpPr/>
          <p:nvPr/>
        </p:nvSpPr>
        <p:spPr>
          <a:xfrm>
            <a:off x="6386040" y="35650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7" name="Shape 522" descr=""/>
          <p:cNvPicPr/>
          <p:nvPr/>
        </p:nvPicPr>
        <p:blipFill>
          <a:blip r:embed="rId5"/>
          <a:stretch/>
        </p:blipFill>
        <p:spPr>
          <a:xfrm>
            <a:off x="2092320" y="275652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18" name="CustomShape 9"/>
          <p:cNvSpPr/>
          <p:nvPr/>
        </p:nvSpPr>
        <p:spPr>
          <a:xfrm>
            <a:off x="2209680" y="366408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10"/>
          <p:cNvSpPr/>
          <p:nvPr/>
        </p:nvSpPr>
        <p:spPr>
          <a:xfrm>
            <a:off x="6503400" y="368064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0" name="Shape 525" descr=""/>
          <p:cNvPicPr/>
          <p:nvPr/>
        </p:nvPicPr>
        <p:blipFill>
          <a:blip r:embed="rId6"/>
          <a:stretch/>
        </p:blipFill>
        <p:spPr>
          <a:xfrm>
            <a:off x="2209680" y="287208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21" name="CustomShape 11"/>
          <p:cNvSpPr/>
          <p:nvPr/>
        </p:nvSpPr>
        <p:spPr>
          <a:xfrm>
            <a:off x="2327400" y="377964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12"/>
          <p:cNvSpPr/>
          <p:nvPr/>
        </p:nvSpPr>
        <p:spPr>
          <a:xfrm>
            <a:off x="6621120" y="379620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3" name="Shape 528" descr=""/>
          <p:cNvPicPr/>
          <p:nvPr/>
        </p:nvPicPr>
        <p:blipFill>
          <a:blip r:embed="rId7"/>
          <a:stretch/>
        </p:blipFill>
        <p:spPr>
          <a:xfrm>
            <a:off x="2327400" y="298764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24" name="CustomShape 13"/>
          <p:cNvSpPr/>
          <p:nvPr/>
        </p:nvSpPr>
        <p:spPr>
          <a:xfrm>
            <a:off x="6738480" y="391176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14"/>
          <p:cNvSpPr/>
          <p:nvPr/>
        </p:nvSpPr>
        <p:spPr>
          <a:xfrm>
            <a:off x="6855840" y="40273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6" name="Shape 531" descr=""/>
          <p:cNvPicPr/>
          <p:nvPr/>
        </p:nvPicPr>
        <p:blipFill>
          <a:blip r:embed="rId8"/>
          <a:stretch/>
        </p:blipFill>
        <p:spPr>
          <a:xfrm>
            <a:off x="2444760" y="310320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27" name="CustomShape 15"/>
          <p:cNvSpPr/>
          <p:nvPr/>
        </p:nvSpPr>
        <p:spPr>
          <a:xfrm>
            <a:off x="2562480" y="40107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16"/>
          <p:cNvSpPr/>
          <p:nvPr/>
        </p:nvSpPr>
        <p:spPr>
          <a:xfrm>
            <a:off x="6973560" y="41428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9" name="Shape 534" descr=""/>
          <p:cNvPicPr/>
          <p:nvPr/>
        </p:nvPicPr>
        <p:blipFill>
          <a:blip r:embed="rId9"/>
          <a:stretch/>
        </p:blipFill>
        <p:spPr>
          <a:xfrm>
            <a:off x="3348720" y="28663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30" name="CustomShape 17"/>
          <p:cNvSpPr/>
          <p:nvPr/>
        </p:nvSpPr>
        <p:spPr>
          <a:xfrm>
            <a:off x="3267360" y="3317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31" name="Shape 536" descr=""/>
          <p:cNvPicPr/>
          <p:nvPr/>
        </p:nvPicPr>
        <p:blipFill>
          <a:blip r:embed="rId10"/>
          <a:stretch/>
        </p:blipFill>
        <p:spPr>
          <a:xfrm>
            <a:off x="5323320" y="27594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32" name="CustomShape 18"/>
          <p:cNvSpPr/>
          <p:nvPr/>
        </p:nvSpPr>
        <p:spPr>
          <a:xfrm>
            <a:off x="5383080" y="33426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33" name="Shape 538" descr=""/>
          <p:cNvPicPr/>
          <p:nvPr/>
        </p:nvPicPr>
        <p:blipFill>
          <a:blip r:embed="rId11"/>
          <a:stretch/>
        </p:blipFill>
        <p:spPr>
          <a:xfrm>
            <a:off x="5440680" y="28749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434" name="Shape 539" descr=""/>
          <p:cNvPicPr/>
          <p:nvPr/>
        </p:nvPicPr>
        <p:blipFill>
          <a:blip r:embed="rId12"/>
          <a:stretch/>
        </p:blipFill>
        <p:spPr>
          <a:xfrm>
            <a:off x="3466080" y="298188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35" name="CustomShape 19"/>
          <p:cNvSpPr/>
          <p:nvPr/>
        </p:nvSpPr>
        <p:spPr>
          <a:xfrm>
            <a:off x="3384720" y="34329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20"/>
          <p:cNvSpPr/>
          <p:nvPr/>
        </p:nvSpPr>
        <p:spPr>
          <a:xfrm>
            <a:off x="5500440" y="34581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37" name="Shape 542" descr=""/>
          <p:cNvPicPr/>
          <p:nvPr/>
        </p:nvPicPr>
        <p:blipFill>
          <a:blip r:embed="rId13"/>
          <a:stretch/>
        </p:blipFill>
        <p:spPr>
          <a:xfrm>
            <a:off x="5558400" y="299052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438" name="Shape 543" descr=""/>
          <p:cNvPicPr/>
          <p:nvPr/>
        </p:nvPicPr>
        <p:blipFill>
          <a:blip r:embed="rId14"/>
          <a:stretch/>
        </p:blipFill>
        <p:spPr>
          <a:xfrm>
            <a:off x="3583440" y="309744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39" name="CustomShape 21"/>
          <p:cNvSpPr/>
          <p:nvPr/>
        </p:nvSpPr>
        <p:spPr>
          <a:xfrm>
            <a:off x="3502080" y="35485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22"/>
          <p:cNvSpPr/>
          <p:nvPr/>
        </p:nvSpPr>
        <p:spPr>
          <a:xfrm>
            <a:off x="5618160" y="35737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41" name="Shape 546" descr=""/>
          <p:cNvPicPr/>
          <p:nvPr/>
        </p:nvPicPr>
        <p:blipFill>
          <a:blip r:embed="rId15"/>
          <a:stretch/>
        </p:blipFill>
        <p:spPr>
          <a:xfrm>
            <a:off x="5675760" y="310608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442" name="Shape 547" descr=""/>
          <p:cNvPicPr/>
          <p:nvPr/>
        </p:nvPicPr>
        <p:blipFill>
          <a:blip r:embed="rId16"/>
          <a:stretch/>
        </p:blipFill>
        <p:spPr>
          <a:xfrm>
            <a:off x="3701160" y="32130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43" name="CustomShape 23"/>
          <p:cNvSpPr/>
          <p:nvPr/>
        </p:nvSpPr>
        <p:spPr>
          <a:xfrm>
            <a:off x="3619800" y="36640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24"/>
          <p:cNvSpPr/>
          <p:nvPr/>
        </p:nvSpPr>
        <p:spPr>
          <a:xfrm>
            <a:off x="5735520" y="36892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45" name="Shape 550" descr=""/>
          <p:cNvPicPr/>
          <p:nvPr/>
        </p:nvPicPr>
        <p:blipFill>
          <a:blip r:embed="rId17"/>
          <a:stretch/>
        </p:blipFill>
        <p:spPr>
          <a:xfrm>
            <a:off x="5793120" y="322164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446" name="Shape 551" descr=""/>
          <p:cNvPicPr/>
          <p:nvPr/>
        </p:nvPicPr>
        <p:blipFill>
          <a:blip r:embed="rId18"/>
          <a:stretch/>
        </p:blipFill>
        <p:spPr>
          <a:xfrm>
            <a:off x="3818520" y="33285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47" name="CustomShape 25"/>
          <p:cNvSpPr/>
          <p:nvPr/>
        </p:nvSpPr>
        <p:spPr>
          <a:xfrm>
            <a:off x="3737160" y="37796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26"/>
          <p:cNvSpPr/>
          <p:nvPr/>
        </p:nvSpPr>
        <p:spPr>
          <a:xfrm>
            <a:off x="5852880" y="38048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49" name="Shape 554" descr=""/>
          <p:cNvPicPr/>
          <p:nvPr/>
        </p:nvPicPr>
        <p:blipFill>
          <a:blip r:embed="rId19"/>
          <a:stretch/>
        </p:blipFill>
        <p:spPr>
          <a:xfrm>
            <a:off x="5910840" y="333720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450" name="Shape 555" descr=""/>
          <p:cNvPicPr/>
          <p:nvPr/>
        </p:nvPicPr>
        <p:blipFill>
          <a:blip r:embed="rId20"/>
          <a:stretch/>
        </p:blipFill>
        <p:spPr>
          <a:xfrm>
            <a:off x="3935880" y="34441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51" name="CustomShape 27"/>
          <p:cNvSpPr/>
          <p:nvPr/>
        </p:nvSpPr>
        <p:spPr>
          <a:xfrm>
            <a:off x="3854520" y="3895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28"/>
          <p:cNvSpPr/>
          <p:nvPr/>
        </p:nvSpPr>
        <p:spPr>
          <a:xfrm>
            <a:off x="5970600" y="3920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53" name="Shape 558" descr=""/>
          <p:cNvPicPr/>
          <p:nvPr/>
        </p:nvPicPr>
        <p:blipFill>
          <a:blip r:embed="rId21"/>
          <a:stretch/>
        </p:blipFill>
        <p:spPr>
          <a:xfrm>
            <a:off x="6028200" y="34527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454" name="Shape 559" descr=""/>
          <p:cNvPicPr/>
          <p:nvPr/>
        </p:nvPicPr>
        <p:blipFill>
          <a:blip r:embed="rId22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455" name="Shape 560" descr=""/>
          <p:cNvPicPr/>
          <p:nvPr/>
        </p:nvPicPr>
        <p:blipFill>
          <a:blip r:embed="rId23"/>
          <a:srcRect l="20098" t="19195" r="26828" b="18394"/>
          <a:stretch/>
        </p:blipFill>
        <p:spPr>
          <a:xfrm>
            <a:off x="4484520" y="2854800"/>
            <a:ext cx="774720" cy="900720"/>
          </a:xfrm>
          <a:prstGeom prst="rect">
            <a:avLst/>
          </a:prstGeom>
          <a:ln>
            <a:noFill/>
          </a:ln>
        </p:spPr>
      </p:pic>
      <p:sp>
        <p:nvSpPr>
          <p:cNvPr id="456" name="CustomShape 29"/>
          <p:cNvSpPr/>
          <p:nvPr/>
        </p:nvSpPr>
        <p:spPr>
          <a:xfrm>
            <a:off x="4417920" y="2742840"/>
            <a:ext cx="108288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8064a2"/>
                </a:solidFill>
                <a:latin typeface="Arial"/>
                <a:ea typeface="Arial"/>
              </a:rPr>
              <a:t>MIX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457" name="CustomShape 30"/>
          <p:cNvSpPr/>
          <p:nvPr/>
        </p:nvSpPr>
        <p:spPr>
          <a:xfrm flipH="1" rot="10800000">
            <a:off x="4497480" y="3798720"/>
            <a:ext cx="1071720" cy="26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31"/>
          <p:cNvSpPr/>
          <p:nvPr/>
        </p:nvSpPr>
        <p:spPr>
          <a:xfrm flipH="1" rot="10800000">
            <a:off x="4491360" y="3361320"/>
            <a:ext cx="1203480" cy="5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32"/>
          <p:cNvSpPr/>
          <p:nvPr/>
        </p:nvSpPr>
        <p:spPr>
          <a:xfrm>
            <a:off x="3198240" y="2840400"/>
            <a:ext cx="1242360" cy="23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33"/>
          <p:cNvSpPr/>
          <p:nvPr/>
        </p:nvSpPr>
        <p:spPr>
          <a:xfrm>
            <a:off x="5229000" y="3517200"/>
            <a:ext cx="1437120" cy="23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34"/>
          <p:cNvSpPr/>
          <p:nvPr/>
        </p:nvSpPr>
        <p:spPr>
          <a:xfrm flipH="1" rot="10800000">
            <a:off x="6306480" y="3325680"/>
            <a:ext cx="1065960" cy="47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35"/>
          <p:cNvSpPr/>
          <p:nvPr/>
        </p:nvSpPr>
        <p:spPr>
          <a:xfrm flipH="1" rot="10800000">
            <a:off x="6150600" y="3211560"/>
            <a:ext cx="898200" cy="20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36"/>
          <p:cNvSpPr/>
          <p:nvPr/>
        </p:nvSpPr>
        <p:spPr>
          <a:xfrm>
            <a:off x="4541760" y="2755440"/>
            <a:ext cx="766440" cy="91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6000" spc="-1" strike="noStrike">
                <a:solidFill>
                  <a:srgbClr val="ff9900"/>
                </a:solidFill>
                <a:latin typeface="Arial"/>
                <a:ea typeface="Arial"/>
              </a:rPr>
              <a:t>?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464" name="Shape 570" descr=""/>
          <p:cNvPicPr/>
          <p:nvPr/>
        </p:nvPicPr>
        <p:blipFill>
          <a:blip r:embed="rId24"/>
          <a:stretch/>
        </p:blipFill>
        <p:spPr>
          <a:xfrm>
            <a:off x="6219000" y="24483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465" name="Shape 571" descr=""/>
          <p:cNvPicPr/>
          <p:nvPr/>
        </p:nvPicPr>
        <p:blipFill>
          <a:blip r:embed="rId25"/>
          <a:stretch/>
        </p:blipFill>
        <p:spPr>
          <a:xfrm>
            <a:off x="6371280" y="26006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466" name="Shape 572" descr=""/>
          <p:cNvPicPr/>
          <p:nvPr/>
        </p:nvPicPr>
        <p:blipFill>
          <a:blip r:embed="rId26"/>
          <a:stretch/>
        </p:blipFill>
        <p:spPr>
          <a:xfrm>
            <a:off x="6523920" y="275328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467" name="Shape 573" descr=""/>
          <p:cNvPicPr/>
          <p:nvPr/>
        </p:nvPicPr>
        <p:blipFill>
          <a:blip r:embed="rId27"/>
          <a:stretch/>
        </p:blipFill>
        <p:spPr>
          <a:xfrm>
            <a:off x="6676200" y="29055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468" name="Shape 574" descr=""/>
          <p:cNvPicPr/>
          <p:nvPr/>
        </p:nvPicPr>
        <p:blipFill>
          <a:blip r:embed="rId28"/>
          <a:stretch/>
        </p:blipFill>
        <p:spPr>
          <a:xfrm>
            <a:off x="6828480" y="30578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469" name="Shape 575" descr=""/>
          <p:cNvPicPr/>
          <p:nvPr/>
        </p:nvPicPr>
        <p:blipFill>
          <a:blip r:embed="rId29"/>
          <a:stretch/>
        </p:blipFill>
        <p:spPr>
          <a:xfrm>
            <a:off x="6981120" y="3210480"/>
            <a:ext cx="765720" cy="949680"/>
          </a:xfrm>
          <a:prstGeom prst="rect">
            <a:avLst/>
          </a:prstGeom>
          <a:ln>
            <a:noFill/>
          </a:ln>
        </p:spPr>
      </p:pic>
      <p:sp>
        <p:nvSpPr>
          <p:cNvPr id="470" name="CustomShape 37"/>
          <p:cNvSpPr/>
          <p:nvPr/>
        </p:nvSpPr>
        <p:spPr>
          <a:xfrm>
            <a:off x="164988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71" name="CustomShape 38"/>
          <p:cNvSpPr/>
          <p:nvPr/>
        </p:nvSpPr>
        <p:spPr>
          <a:xfrm>
            <a:off x="623052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72" name="CustomShape 39"/>
          <p:cNvSpPr/>
          <p:nvPr/>
        </p:nvSpPr>
        <p:spPr>
          <a:xfrm>
            <a:off x="487080" y="5050080"/>
            <a:ext cx="8169480" cy="14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Every payer sends coins from their address A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i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to a mixing service to be later received in address B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i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The mixer will hold the coins for some escrow period and then randomly assign received coins to B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i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addresses (for a fee)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Users (hopefully!) pick up their coins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Mixing Services (1st generation)</a:t>
            </a:r>
            <a:b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4" name="Shape 585" descr=""/>
          <p:cNvPicPr/>
          <p:nvPr/>
        </p:nvPicPr>
        <p:blipFill>
          <a:blip r:embed="rId1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75" name="CustomShape 2"/>
          <p:cNvSpPr/>
          <p:nvPr/>
        </p:nvSpPr>
        <p:spPr>
          <a:xfrm>
            <a:off x="1106640" y="2211840"/>
            <a:ext cx="7234920" cy="248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6" name="Shape 587" descr=""/>
          <p:cNvPicPr/>
          <p:nvPr/>
        </p:nvPicPr>
        <p:blipFill>
          <a:blip r:embed="rId2"/>
          <a:stretch/>
        </p:blipFill>
        <p:spPr>
          <a:xfrm>
            <a:off x="1857240" y="252540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477" name="Shape 588" descr=""/>
          <p:cNvPicPr/>
          <p:nvPr/>
        </p:nvPicPr>
        <p:blipFill>
          <a:blip r:embed="rId3"/>
          <a:stretch/>
        </p:blipFill>
        <p:spPr>
          <a:xfrm>
            <a:off x="3231000" y="27507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78" name="CustomShape 3"/>
          <p:cNvSpPr/>
          <p:nvPr/>
        </p:nvSpPr>
        <p:spPr>
          <a:xfrm>
            <a:off x="1974960" y="34329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4"/>
          <p:cNvSpPr/>
          <p:nvPr/>
        </p:nvSpPr>
        <p:spPr>
          <a:xfrm>
            <a:off x="6268320" y="34495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CustomShape 5"/>
          <p:cNvSpPr/>
          <p:nvPr/>
        </p:nvSpPr>
        <p:spPr>
          <a:xfrm>
            <a:off x="3149640" y="3202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6"/>
          <p:cNvSpPr/>
          <p:nvPr/>
        </p:nvSpPr>
        <p:spPr>
          <a:xfrm>
            <a:off x="5265720" y="32270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82" name="Shape 593" descr=""/>
          <p:cNvPicPr/>
          <p:nvPr/>
        </p:nvPicPr>
        <p:blipFill>
          <a:blip r:embed="rId4"/>
          <a:stretch/>
        </p:blipFill>
        <p:spPr>
          <a:xfrm>
            <a:off x="1974960" y="26409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83" name="CustomShape 7"/>
          <p:cNvSpPr/>
          <p:nvPr/>
        </p:nvSpPr>
        <p:spPr>
          <a:xfrm>
            <a:off x="2092320" y="354852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8"/>
          <p:cNvSpPr/>
          <p:nvPr/>
        </p:nvSpPr>
        <p:spPr>
          <a:xfrm>
            <a:off x="6386040" y="35650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5" name="Shape 596" descr=""/>
          <p:cNvPicPr/>
          <p:nvPr/>
        </p:nvPicPr>
        <p:blipFill>
          <a:blip r:embed="rId5"/>
          <a:stretch/>
        </p:blipFill>
        <p:spPr>
          <a:xfrm>
            <a:off x="2092320" y="275652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86" name="CustomShape 9"/>
          <p:cNvSpPr/>
          <p:nvPr/>
        </p:nvSpPr>
        <p:spPr>
          <a:xfrm>
            <a:off x="2209680" y="366408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10"/>
          <p:cNvSpPr/>
          <p:nvPr/>
        </p:nvSpPr>
        <p:spPr>
          <a:xfrm>
            <a:off x="6503400" y="368064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8" name="Shape 599" descr=""/>
          <p:cNvPicPr/>
          <p:nvPr/>
        </p:nvPicPr>
        <p:blipFill>
          <a:blip r:embed="rId6"/>
          <a:stretch/>
        </p:blipFill>
        <p:spPr>
          <a:xfrm>
            <a:off x="2209680" y="287208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89" name="CustomShape 11"/>
          <p:cNvSpPr/>
          <p:nvPr/>
        </p:nvSpPr>
        <p:spPr>
          <a:xfrm>
            <a:off x="2327400" y="377964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12"/>
          <p:cNvSpPr/>
          <p:nvPr/>
        </p:nvSpPr>
        <p:spPr>
          <a:xfrm>
            <a:off x="6621120" y="379620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1" name="Shape 602" descr=""/>
          <p:cNvPicPr/>
          <p:nvPr/>
        </p:nvPicPr>
        <p:blipFill>
          <a:blip r:embed="rId7"/>
          <a:stretch/>
        </p:blipFill>
        <p:spPr>
          <a:xfrm>
            <a:off x="2327400" y="298764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92" name="CustomShape 13"/>
          <p:cNvSpPr/>
          <p:nvPr/>
        </p:nvSpPr>
        <p:spPr>
          <a:xfrm>
            <a:off x="6738480" y="391176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14"/>
          <p:cNvSpPr/>
          <p:nvPr/>
        </p:nvSpPr>
        <p:spPr>
          <a:xfrm>
            <a:off x="6855840" y="40273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4" name="Shape 605" descr=""/>
          <p:cNvPicPr/>
          <p:nvPr/>
        </p:nvPicPr>
        <p:blipFill>
          <a:blip r:embed="rId8"/>
          <a:stretch/>
        </p:blipFill>
        <p:spPr>
          <a:xfrm>
            <a:off x="2444760" y="310320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495" name="CustomShape 15"/>
          <p:cNvSpPr/>
          <p:nvPr/>
        </p:nvSpPr>
        <p:spPr>
          <a:xfrm>
            <a:off x="2562480" y="40107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16"/>
          <p:cNvSpPr/>
          <p:nvPr/>
        </p:nvSpPr>
        <p:spPr>
          <a:xfrm>
            <a:off x="6973560" y="41428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7" name="Shape 608" descr=""/>
          <p:cNvPicPr/>
          <p:nvPr/>
        </p:nvPicPr>
        <p:blipFill>
          <a:blip r:embed="rId9"/>
          <a:stretch/>
        </p:blipFill>
        <p:spPr>
          <a:xfrm>
            <a:off x="3348720" y="28663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498" name="CustomShape 17"/>
          <p:cNvSpPr/>
          <p:nvPr/>
        </p:nvSpPr>
        <p:spPr>
          <a:xfrm>
            <a:off x="3267360" y="3317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99" name="Shape 610" descr=""/>
          <p:cNvPicPr/>
          <p:nvPr/>
        </p:nvPicPr>
        <p:blipFill>
          <a:blip r:embed="rId10"/>
          <a:stretch/>
        </p:blipFill>
        <p:spPr>
          <a:xfrm>
            <a:off x="5323320" y="27594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00" name="CustomShape 18"/>
          <p:cNvSpPr/>
          <p:nvPr/>
        </p:nvSpPr>
        <p:spPr>
          <a:xfrm>
            <a:off x="5383080" y="33426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01" name="Shape 612" descr=""/>
          <p:cNvPicPr/>
          <p:nvPr/>
        </p:nvPicPr>
        <p:blipFill>
          <a:blip r:embed="rId11"/>
          <a:stretch/>
        </p:blipFill>
        <p:spPr>
          <a:xfrm>
            <a:off x="5440680" y="28749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02" name="Shape 613" descr=""/>
          <p:cNvPicPr/>
          <p:nvPr/>
        </p:nvPicPr>
        <p:blipFill>
          <a:blip r:embed="rId12"/>
          <a:stretch/>
        </p:blipFill>
        <p:spPr>
          <a:xfrm>
            <a:off x="3466080" y="298188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03" name="CustomShape 19"/>
          <p:cNvSpPr/>
          <p:nvPr/>
        </p:nvSpPr>
        <p:spPr>
          <a:xfrm>
            <a:off x="3384720" y="34329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20"/>
          <p:cNvSpPr/>
          <p:nvPr/>
        </p:nvSpPr>
        <p:spPr>
          <a:xfrm>
            <a:off x="5500440" y="34581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05" name="Shape 616" descr=""/>
          <p:cNvPicPr/>
          <p:nvPr/>
        </p:nvPicPr>
        <p:blipFill>
          <a:blip r:embed="rId13"/>
          <a:stretch/>
        </p:blipFill>
        <p:spPr>
          <a:xfrm>
            <a:off x="5558400" y="299052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06" name="Shape 617" descr=""/>
          <p:cNvPicPr/>
          <p:nvPr/>
        </p:nvPicPr>
        <p:blipFill>
          <a:blip r:embed="rId14"/>
          <a:stretch/>
        </p:blipFill>
        <p:spPr>
          <a:xfrm>
            <a:off x="3583440" y="309744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07" name="CustomShape 21"/>
          <p:cNvSpPr/>
          <p:nvPr/>
        </p:nvSpPr>
        <p:spPr>
          <a:xfrm>
            <a:off x="3502080" y="35485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22"/>
          <p:cNvSpPr/>
          <p:nvPr/>
        </p:nvSpPr>
        <p:spPr>
          <a:xfrm>
            <a:off x="5618160" y="35737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09" name="Shape 620" descr=""/>
          <p:cNvPicPr/>
          <p:nvPr/>
        </p:nvPicPr>
        <p:blipFill>
          <a:blip r:embed="rId15"/>
          <a:stretch/>
        </p:blipFill>
        <p:spPr>
          <a:xfrm>
            <a:off x="5675760" y="310608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10" name="Shape 621" descr=""/>
          <p:cNvPicPr/>
          <p:nvPr/>
        </p:nvPicPr>
        <p:blipFill>
          <a:blip r:embed="rId16"/>
          <a:stretch/>
        </p:blipFill>
        <p:spPr>
          <a:xfrm>
            <a:off x="3701160" y="32130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11" name="CustomShape 23"/>
          <p:cNvSpPr/>
          <p:nvPr/>
        </p:nvSpPr>
        <p:spPr>
          <a:xfrm>
            <a:off x="3619800" y="36640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24"/>
          <p:cNvSpPr/>
          <p:nvPr/>
        </p:nvSpPr>
        <p:spPr>
          <a:xfrm>
            <a:off x="5735520" y="36892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13" name="Shape 624" descr=""/>
          <p:cNvPicPr/>
          <p:nvPr/>
        </p:nvPicPr>
        <p:blipFill>
          <a:blip r:embed="rId17"/>
          <a:stretch/>
        </p:blipFill>
        <p:spPr>
          <a:xfrm>
            <a:off x="5793120" y="322164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14" name="Shape 625" descr=""/>
          <p:cNvPicPr/>
          <p:nvPr/>
        </p:nvPicPr>
        <p:blipFill>
          <a:blip r:embed="rId18"/>
          <a:stretch/>
        </p:blipFill>
        <p:spPr>
          <a:xfrm>
            <a:off x="3818520" y="33285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15" name="CustomShape 25"/>
          <p:cNvSpPr/>
          <p:nvPr/>
        </p:nvSpPr>
        <p:spPr>
          <a:xfrm>
            <a:off x="3737160" y="37796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26"/>
          <p:cNvSpPr/>
          <p:nvPr/>
        </p:nvSpPr>
        <p:spPr>
          <a:xfrm>
            <a:off x="5852880" y="38048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17" name="Shape 628" descr=""/>
          <p:cNvPicPr/>
          <p:nvPr/>
        </p:nvPicPr>
        <p:blipFill>
          <a:blip r:embed="rId19"/>
          <a:stretch/>
        </p:blipFill>
        <p:spPr>
          <a:xfrm>
            <a:off x="5910840" y="333720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18" name="Shape 629" descr=""/>
          <p:cNvPicPr/>
          <p:nvPr/>
        </p:nvPicPr>
        <p:blipFill>
          <a:blip r:embed="rId20"/>
          <a:stretch/>
        </p:blipFill>
        <p:spPr>
          <a:xfrm>
            <a:off x="3935880" y="34441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19" name="CustomShape 27"/>
          <p:cNvSpPr/>
          <p:nvPr/>
        </p:nvSpPr>
        <p:spPr>
          <a:xfrm>
            <a:off x="3854520" y="3895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28"/>
          <p:cNvSpPr/>
          <p:nvPr/>
        </p:nvSpPr>
        <p:spPr>
          <a:xfrm>
            <a:off x="5970600" y="3920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21" name="Shape 632" descr=""/>
          <p:cNvPicPr/>
          <p:nvPr/>
        </p:nvPicPr>
        <p:blipFill>
          <a:blip r:embed="rId21"/>
          <a:stretch/>
        </p:blipFill>
        <p:spPr>
          <a:xfrm>
            <a:off x="6028200" y="34527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22" name="Shape 633" descr=""/>
          <p:cNvPicPr/>
          <p:nvPr/>
        </p:nvPicPr>
        <p:blipFill>
          <a:blip r:embed="rId22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523" name="Shape 634" descr=""/>
          <p:cNvPicPr/>
          <p:nvPr/>
        </p:nvPicPr>
        <p:blipFill>
          <a:blip r:embed="rId23"/>
          <a:srcRect l="20098" t="19195" r="26828" b="18394"/>
          <a:stretch/>
        </p:blipFill>
        <p:spPr>
          <a:xfrm>
            <a:off x="4484520" y="2854800"/>
            <a:ext cx="774720" cy="900720"/>
          </a:xfrm>
          <a:prstGeom prst="rect">
            <a:avLst/>
          </a:prstGeom>
          <a:ln>
            <a:noFill/>
          </a:ln>
        </p:spPr>
      </p:pic>
      <p:sp>
        <p:nvSpPr>
          <p:cNvPr id="524" name="CustomShape 29"/>
          <p:cNvSpPr/>
          <p:nvPr/>
        </p:nvSpPr>
        <p:spPr>
          <a:xfrm>
            <a:off x="4417920" y="2742840"/>
            <a:ext cx="108288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8064a2"/>
                </a:solidFill>
                <a:latin typeface="Arial"/>
                <a:ea typeface="Arial"/>
              </a:rPr>
              <a:t>MIX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25" name="CustomShape 30"/>
          <p:cNvSpPr/>
          <p:nvPr/>
        </p:nvSpPr>
        <p:spPr>
          <a:xfrm flipH="1" rot="10800000">
            <a:off x="4497480" y="3798720"/>
            <a:ext cx="1071720" cy="26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31"/>
          <p:cNvSpPr/>
          <p:nvPr/>
        </p:nvSpPr>
        <p:spPr>
          <a:xfrm flipH="1" rot="10800000">
            <a:off x="4491360" y="3361320"/>
            <a:ext cx="1203480" cy="5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32"/>
          <p:cNvSpPr/>
          <p:nvPr/>
        </p:nvSpPr>
        <p:spPr>
          <a:xfrm>
            <a:off x="3198240" y="2840400"/>
            <a:ext cx="1242360" cy="23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33"/>
          <p:cNvSpPr/>
          <p:nvPr/>
        </p:nvSpPr>
        <p:spPr>
          <a:xfrm>
            <a:off x="5229000" y="3517200"/>
            <a:ext cx="1437120" cy="23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34"/>
          <p:cNvSpPr/>
          <p:nvPr/>
        </p:nvSpPr>
        <p:spPr>
          <a:xfrm flipH="1" rot="10800000">
            <a:off x="6306480" y="3325680"/>
            <a:ext cx="1065960" cy="47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35"/>
          <p:cNvSpPr/>
          <p:nvPr/>
        </p:nvSpPr>
        <p:spPr>
          <a:xfrm flipH="1" rot="10800000">
            <a:off x="6150600" y="3211560"/>
            <a:ext cx="898200" cy="20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36"/>
          <p:cNvSpPr/>
          <p:nvPr/>
        </p:nvSpPr>
        <p:spPr>
          <a:xfrm>
            <a:off x="4541760" y="2755440"/>
            <a:ext cx="766440" cy="91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6000" spc="-1" strike="noStrike">
                <a:solidFill>
                  <a:srgbClr val="ff9900"/>
                </a:solidFill>
                <a:latin typeface="Arial"/>
                <a:ea typeface="Arial"/>
              </a:rPr>
              <a:t>?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532" name="Shape 644" descr=""/>
          <p:cNvPicPr/>
          <p:nvPr/>
        </p:nvPicPr>
        <p:blipFill>
          <a:blip r:embed="rId24"/>
          <a:stretch/>
        </p:blipFill>
        <p:spPr>
          <a:xfrm>
            <a:off x="6219000" y="24483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533" name="Shape 645" descr=""/>
          <p:cNvPicPr/>
          <p:nvPr/>
        </p:nvPicPr>
        <p:blipFill>
          <a:blip r:embed="rId25"/>
          <a:stretch/>
        </p:blipFill>
        <p:spPr>
          <a:xfrm>
            <a:off x="6371280" y="26006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534" name="Shape 646" descr=""/>
          <p:cNvPicPr/>
          <p:nvPr/>
        </p:nvPicPr>
        <p:blipFill>
          <a:blip r:embed="rId26"/>
          <a:stretch/>
        </p:blipFill>
        <p:spPr>
          <a:xfrm>
            <a:off x="6523920" y="275328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535" name="Shape 647" descr=""/>
          <p:cNvPicPr/>
          <p:nvPr/>
        </p:nvPicPr>
        <p:blipFill>
          <a:blip r:embed="rId27"/>
          <a:stretch/>
        </p:blipFill>
        <p:spPr>
          <a:xfrm>
            <a:off x="6676200" y="29055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536" name="Shape 648" descr=""/>
          <p:cNvPicPr/>
          <p:nvPr/>
        </p:nvPicPr>
        <p:blipFill>
          <a:blip r:embed="rId28"/>
          <a:stretch/>
        </p:blipFill>
        <p:spPr>
          <a:xfrm>
            <a:off x="6828480" y="30578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537" name="Shape 649" descr=""/>
          <p:cNvPicPr/>
          <p:nvPr/>
        </p:nvPicPr>
        <p:blipFill>
          <a:blip r:embed="rId29"/>
          <a:stretch/>
        </p:blipFill>
        <p:spPr>
          <a:xfrm>
            <a:off x="6981120" y="3210480"/>
            <a:ext cx="765720" cy="949680"/>
          </a:xfrm>
          <a:prstGeom prst="rect">
            <a:avLst/>
          </a:prstGeom>
          <a:ln>
            <a:noFill/>
          </a:ln>
        </p:spPr>
      </p:pic>
      <p:sp>
        <p:nvSpPr>
          <p:cNvPr id="538" name="CustomShape 37"/>
          <p:cNvSpPr/>
          <p:nvPr/>
        </p:nvSpPr>
        <p:spPr>
          <a:xfrm>
            <a:off x="164988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39" name="CustomShape 38"/>
          <p:cNvSpPr/>
          <p:nvPr/>
        </p:nvSpPr>
        <p:spPr>
          <a:xfrm>
            <a:off x="623052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40" name="CustomShape 39"/>
          <p:cNvSpPr/>
          <p:nvPr/>
        </p:nvSpPr>
        <p:spPr>
          <a:xfrm>
            <a:off x="487080" y="5014800"/>
            <a:ext cx="8520120" cy="141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Set Anonymity: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the set of transactions which the adversary cannot distinguish from your transaction (depends on anonymity model)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Mixing Services (1st generation)</a:t>
            </a:r>
            <a:b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2" name="Shape 659" descr=""/>
          <p:cNvPicPr/>
          <p:nvPr/>
        </p:nvPicPr>
        <p:blipFill>
          <a:blip r:embed="rId1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543" name="CustomShape 2"/>
          <p:cNvSpPr/>
          <p:nvPr/>
        </p:nvSpPr>
        <p:spPr>
          <a:xfrm>
            <a:off x="1106640" y="2211840"/>
            <a:ext cx="7234920" cy="248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4" name="Shape 661" descr=""/>
          <p:cNvPicPr/>
          <p:nvPr/>
        </p:nvPicPr>
        <p:blipFill>
          <a:blip r:embed="rId2"/>
          <a:stretch/>
        </p:blipFill>
        <p:spPr>
          <a:xfrm>
            <a:off x="1857240" y="252540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545" name="Shape 662" descr=""/>
          <p:cNvPicPr/>
          <p:nvPr/>
        </p:nvPicPr>
        <p:blipFill>
          <a:blip r:embed="rId3"/>
          <a:stretch/>
        </p:blipFill>
        <p:spPr>
          <a:xfrm>
            <a:off x="3231000" y="27507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46" name="CustomShape 3"/>
          <p:cNvSpPr/>
          <p:nvPr/>
        </p:nvSpPr>
        <p:spPr>
          <a:xfrm>
            <a:off x="1974960" y="34329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4"/>
          <p:cNvSpPr/>
          <p:nvPr/>
        </p:nvSpPr>
        <p:spPr>
          <a:xfrm>
            <a:off x="6268320" y="34495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5"/>
          <p:cNvSpPr/>
          <p:nvPr/>
        </p:nvSpPr>
        <p:spPr>
          <a:xfrm>
            <a:off x="3149640" y="3202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CustomShape 6"/>
          <p:cNvSpPr/>
          <p:nvPr/>
        </p:nvSpPr>
        <p:spPr>
          <a:xfrm>
            <a:off x="5265720" y="32270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50" name="Shape 667" descr=""/>
          <p:cNvPicPr/>
          <p:nvPr/>
        </p:nvPicPr>
        <p:blipFill>
          <a:blip r:embed="rId4"/>
          <a:stretch/>
        </p:blipFill>
        <p:spPr>
          <a:xfrm>
            <a:off x="1974960" y="26409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551" name="CustomShape 7"/>
          <p:cNvSpPr/>
          <p:nvPr/>
        </p:nvSpPr>
        <p:spPr>
          <a:xfrm>
            <a:off x="2092320" y="354852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8"/>
          <p:cNvSpPr/>
          <p:nvPr/>
        </p:nvSpPr>
        <p:spPr>
          <a:xfrm>
            <a:off x="6386040" y="35650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3" name="Shape 670" descr=""/>
          <p:cNvPicPr/>
          <p:nvPr/>
        </p:nvPicPr>
        <p:blipFill>
          <a:blip r:embed="rId5"/>
          <a:stretch/>
        </p:blipFill>
        <p:spPr>
          <a:xfrm>
            <a:off x="2092320" y="275652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554" name="CustomShape 9"/>
          <p:cNvSpPr/>
          <p:nvPr/>
        </p:nvSpPr>
        <p:spPr>
          <a:xfrm>
            <a:off x="2209680" y="366408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10"/>
          <p:cNvSpPr/>
          <p:nvPr/>
        </p:nvSpPr>
        <p:spPr>
          <a:xfrm>
            <a:off x="6503400" y="368064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6" name="Shape 673" descr=""/>
          <p:cNvPicPr/>
          <p:nvPr/>
        </p:nvPicPr>
        <p:blipFill>
          <a:blip r:embed="rId6"/>
          <a:stretch/>
        </p:blipFill>
        <p:spPr>
          <a:xfrm>
            <a:off x="2209680" y="287208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557" name="CustomShape 11"/>
          <p:cNvSpPr/>
          <p:nvPr/>
        </p:nvSpPr>
        <p:spPr>
          <a:xfrm>
            <a:off x="2327400" y="377964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CustomShape 12"/>
          <p:cNvSpPr/>
          <p:nvPr/>
        </p:nvSpPr>
        <p:spPr>
          <a:xfrm>
            <a:off x="6621120" y="379620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9" name="Shape 676" descr=""/>
          <p:cNvPicPr/>
          <p:nvPr/>
        </p:nvPicPr>
        <p:blipFill>
          <a:blip r:embed="rId7"/>
          <a:stretch/>
        </p:blipFill>
        <p:spPr>
          <a:xfrm>
            <a:off x="2327400" y="298764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560" name="CustomShape 13"/>
          <p:cNvSpPr/>
          <p:nvPr/>
        </p:nvSpPr>
        <p:spPr>
          <a:xfrm>
            <a:off x="6738480" y="391176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14"/>
          <p:cNvSpPr/>
          <p:nvPr/>
        </p:nvSpPr>
        <p:spPr>
          <a:xfrm>
            <a:off x="6855840" y="40273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2" name="Shape 679" descr=""/>
          <p:cNvPicPr/>
          <p:nvPr/>
        </p:nvPicPr>
        <p:blipFill>
          <a:blip r:embed="rId8"/>
          <a:stretch/>
        </p:blipFill>
        <p:spPr>
          <a:xfrm>
            <a:off x="2444760" y="310320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563" name="CustomShape 15"/>
          <p:cNvSpPr/>
          <p:nvPr/>
        </p:nvSpPr>
        <p:spPr>
          <a:xfrm>
            <a:off x="2562480" y="40107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16"/>
          <p:cNvSpPr/>
          <p:nvPr/>
        </p:nvSpPr>
        <p:spPr>
          <a:xfrm>
            <a:off x="6973560" y="41428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5" name="Shape 682" descr=""/>
          <p:cNvPicPr/>
          <p:nvPr/>
        </p:nvPicPr>
        <p:blipFill>
          <a:blip r:embed="rId9"/>
          <a:stretch/>
        </p:blipFill>
        <p:spPr>
          <a:xfrm>
            <a:off x="3348720" y="28663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66" name="CustomShape 17"/>
          <p:cNvSpPr/>
          <p:nvPr/>
        </p:nvSpPr>
        <p:spPr>
          <a:xfrm>
            <a:off x="3267360" y="3317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67" name="Shape 684" descr=""/>
          <p:cNvPicPr/>
          <p:nvPr/>
        </p:nvPicPr>
        <p:blipFill>
          <a:blip r:embed="rId10"/>
          <a:stretch/>
        </p:blipFill>
        <p:spPr>
          <a:xfrm>
            <a:off x="5323320" y="27594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68" name="CustomShape 18"/>
          <p:cNvSpPr/>
          <p:nvPr/>
        </p:nvSpPr>
        <p:spPr>
          <a:xfrm>
            <a:off x="5383080" y="33426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69" name="Shape 686" descr=""/>
          <p:cNvPicPr/>
          <p:nvPr/>
        </p:nvPicPr>
        <p:blipFill>
          <a:blip r:embed="rId11"/>
          <a:stretch/>
        </p:blipFill>
        <p:spPr>
          <a:xfrm>
            <a:off x="5440680" y="28749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70" name="Shape 687" descr=""/>
          <p:cNvPicPr/>
          <p:nvPr/>
        </p:nvPicPr>
        <p:blipFill>
          <a:blip r:embed="rId12"/>
          <a:stretch/>
        </p:blipFill>
        <p:spPr>
          <a:xfrm>
            <a:off x="3466080" y="298188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71" name="CustomShape 19"/>
          <p:cNvSpPr/>
          <p:nvPr/>
        </p:nvSpPr>
        <p:spPr>
          <a:xfrm>
            <a:off x="3384720" y="34329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CustomShape 20"/>
          <p:cNvSpPr/>
          <p:nvPr/>
        </p:nvSpPr>
        <p:spPr>
          <a:xfrm>
            <a:off x="5500440" y="34581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73" name="Shape 690" descr=""/>
          <p:cNvPicPr/>
          <p:nvPr/>
        </p:nvPicPr>
        <p:blipFill>
          <a:blip r:embed="rId13"/>
          <a:stretch/>
        </p:blipFill>
        <p:spPr>
          <a:xfrm>
            <a:off x="5558400" y="299052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74" name="Shape 691" descr=""/>
          <p:cNvPicPr/>
          <p:nvPr/>
        </p:nvPicPr>
        <p:blipFill>
          <a:blip r:embed="rId14"/>
          <a:stretch/>
        </p:blipFill>
        <p:spPr>
          <a:xfrm>
            <a:off x="3583440" y="309744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75" name="CustomShape 21"/>
          <p:cNvSpPr/>
          <p:nvPr/>
        </p:nvSpPr>
        <p:spPr>
          <a:xfrm>
            <a:off x="3502080" y="35485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CustomShape 22"/>
          <p:cNvSpPr/>
          <p:nvPr/>
        </p:nvSpPr>
        <p:spPr>
          <a:xfrm>
            <a:off x="5618160" y="35737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77" name="Shape 694" descr=""/>
          <p:cNvPicPr/>
          <p:nvPr/>
        </p:nvPicPr>
        <p:blipFill>
          <a:blip r:embed="rId15"/>
          <a:stretch/>
        </p:blipFill>
        <p:spPr>
          <a:xfrm>
            <a:off x="5675760" y="310608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78" name="Shape 695" descr=""/>
          <p:cNvPicPr/>
          <p:nvPr/>
        </p:nvPicPr>
        <p:blipFill>
          <a:blip r:embed="rId16"/>
          <a:stretch/>
        </p:blipFill>
        <p:spPr>
          <a:xfrm>
            <a:off x="3701160" y="32130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79" name="CustomShape 23"/>
          <p:cNvSpPr/>
          <p:nvPr/>
        </p:nvSpPr>
        <p:spPr>
          <a:xfrm>
            <a:off x="3619800" y="36640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CustomShape 24"/>
          <p:cNvSpPr/>
          <p:nvPr/>
        </p:nvSpPr>
        <p:spPr>
          <a:xfrm>
            <a:off x="5735520" y="36892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81" name="Shape 698" descr=""/>
          <p:cNvPicPr/>
          <p:nvPr/>
        </p:nvPicPr>
        <p:blipFill>
          <a:blip r:embed="rId17"/>
          <a:stretch/>
        </p:blipFill>
        <p:spPr>
          <a:xfrm>
            <a:off x="5793120" y="322164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82" name="Shape 699" descr=""/>
          <p:cNvPicPr/>
          <p:nvPr/>
        </p:nvPicPr>
        <p:blipFill>
          <a:blip r:embed="rId18"/>
          <a:stretch/>
        </p:blipFill>
        <p:spPr>
          <a:xfrm>
            <a:off x="3818520" y="33285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83" name="CustomShape 25"/>
          <p:cNvSpPr/>
          <p:nvPr/>
        </p:nvSpPr>
        <p:spPr>
          <a:xfrm>
            <a:off x="3737160" y="37796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CustomShape 26"/>
          <p:cNvSpPr/>
          <p:nvPr/>
        </p:nvSpPr>
        <p:spPr>
          <a:xfrm>
            <a:off x="5852880" y="38048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85" name="Shape 702" descr=""/>
          <p:cNvPicPr/>
          <p:nvPr/>
        </p:nvPicPr>
        <p:blipFill>
          <a:blip r:embed="rId19"/>
          <a:stretch/>
        </p:blipFill>
        <p:spPr>
          <a:xfrm>
            <a:off x="5910840" y="333720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86" name="Shape 703" descr=""/>
          <p:cNvPicPr/>
          <p:nvPr/>
        </p:nvPicPr>
        <p:blipFill>
          <a:blip r:embed="rId20"/>
          <a:stretch/>
        </p:blipFill>
        <p:spPr>
          <a:xfrm>
            <a:off x="3935880" y="34441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587" name="CustomShape 27"/>
          <p:cNvSpPr/>
          <p:nvPr/>
        </p:nvSpPr>
        <p:spPr>
          <a:xfrm>
            <a:off x="3854520" y="3895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28"/>
          <p:cNvSpPr/>
          <p:nvPr/>
        </p:nvSpPr>
        <p:spPr>
          <a:xfrm>
            <a:off x="5970600" y="3920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89" name="Shape 706" descr=""/>
          <p:cNvPicPr/>
          <p:nvPr/>
        </p:nvPicPr>
        <p:blipFill>
          <a:blip r:embed="rId21"/>
          <a:stretch/>
        </p:blipFill>
        <p:spPr>
          <a:xfrm>
            <a:off x="6028200" y="34527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590" name="Shape 707" descr=""/>
          <p:cNvPicPr/>
          <p:nvPr/>
        </p:nvPicPr>
        <p:blipFill>
          <a:blip r:embed="rId22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591" name="Shape 708" descr=""/>
          <p:cNvPicPr/>
          <p:nvPr/>
        </p:nvPicPr>
        <p:blipFill>
          <a:blip r:embed="rId23"/>
          <a:srcRect l="20098" t="19195" r="26828" b="18394"/>
          <a:stretch/>
        </p:blipFill>
        <p:spPr>
          <a:xfrm>
            <a:off x="4484520" y="2854800"/>
            <a:ext cx="774720" cy="900720"/>
          </a:xfrm>
          <a:prstGeom prst="rect">
            <a:avLst/>
          </a:prstGeom>
          <a:ln>
            <a:noFill/>
          </a:ln>
        </p:spPr>
      </p:pic>
      <p:sp>
        <p:nvSpPr>
          <p:cNvPr id="592" name="CustomShape 29"/>
          <p:cNvSpPr/>
          <p:nvPr/>
        </p:nvSpPr>
        <p:spPr>
          <a:xfrm>
            <a:off x="4417920" y="2742840"/>
            <a:ext cx="108288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8064a2"/>
                </a:solidFill>
                <a:latin typeface="Arial"/>
                <a:ea typeface="Arial"/>
              </a:rPr>
              <a:t>MIX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93" name="CustomShape 30"/>
          <p:cNvSpPr/>
          <p:nvPr/>
        </p:nvSpPr>
        <p:spPr>
          <a:xfrm flipH="1" rot="10800000">
            <a:off x="4497480" y="3798720"/>
            <a:ext cx="1071720" cy="26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31"/>
          <p:cNvSpPr/>
          <p:nvPr/>
        </p:nvSpPr>
        <p:spPr>
          <a:xfrm flipH="1" rot="10800000">
            <a:off x="4491360" y="3361320"/>
            <a:ext cx="1203480" cy="5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32"/>
          <p:cNvSpPr/>
          <p:nvPr/>
        </p:nvSpPr>
        <p:spPr>
          <a:xfrm>
            <a:off x="3198240" y="2840400"/>
            <a:ext cx="1242360" cy="23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CustomShape 33"/>
          <p:cNvSpPr/>
          <p:nvPr/>
        </p:nvSpPr>
        <p:spPr>
          <a:xfrm>
            <a:off x="5229000" y="3517200"/>
            <a:ext cx="1437120" cy="23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34"/>
          <p:cNvSpPr/>
          <p:nvPr/>
        </p:nvSpPr>
        <p:spPr>
          <a:xfrm flipH="1" rot="10800000">
            <a:off x="6306480" y="3325680"/>
            <a:ext cx="1065960" cy="47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CustomShape 35"/>
          <p:cNvSpPr/>
          <p:nvPr/>
        </p:nvSpPr>
        <p:spPr>
          <a:xfrm flipH="1" rot="10800000">
            <a:off x="6150600" y="3211560"/>
            <a:ext cx="898200" cy="20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36"/>
          <p:cNvSpPr/>
          <p:nvPr/>
        </p:nvSpPr>
        <p:spPr>
          <a:xfrm>
            <a:off x="4541760" y="2755440"/>
            <a:ext cx="766440" cy="91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6000" spc="-1" strike="noStrike">
                <a:solidFill>
                  <a:srgbClr val="ff9900"/>
                </a:solidFill>
                <a:latin typeface="Arial"/>
                <a:ea typeface="Arial"/>
              </a:rPr>
              <a:t>?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600" name="Shape 718" descr=""/>
          <p:cNvPicPr/>
          <p:nvPr/>
        </p:nvPicPr>
        <p:blipFill>
          <a:blip r:embed="rId24"/>
          <a:stretch/>
        </p:blipFill>
        <p:spPr>
          <a:xfrm>
            <a:off x="6219000" y="24483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01" name="Shape 719" descr=""/>
          <p:cNvPicPr/>
          <p:nvPr/>
        </p:nvPicPr>
        <p:blipFill>
          <a:blip r:embed="rId25"/>
          <a:stretch/>
        </p:blipFill>
        <p:spPr>
          <a:xfrm>
            <a:off x="6371280" y="26006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02" name="Shape 720" descr=""/>
          <p:cNvPicPr/>
          <p:nvPr/>
        </p:nvPicPr>
        <p:blipFill>
          <a:blip r:embed="rId26"/>
          <a:stretch/>
        </p:blipFill>
        <p:spPr>
          <a:xfrm>
            <a:off x="6523920" y="275328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03" name="Shape 721" descr=""/>
          <p:cNvPicPr/>
          <p:nvPr/>
        </p:nvPicPr>
        <p:blipFill>
          <a:blip r:embed="rId27"/>
          <a:stretch/>
        </p:blipFill>
        <p:spPr>
          <a:xfrm>
            <a:off x="6676200" y="29055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04" name="Shape 722" descr=""/>
          <p:cNvPicPr/>
          <p:nvPr/>
        </p:nvPicPr>
        <p:blipFill>
          <a:blip r:embed="rId28"/>
          <a:stretch/>
        </p:blipFill>
        <p:spPr>
          <a:xfrm>
            <a:off x="6828480" y="30578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05" name="Shape 723" descr=""/>
          <p:cNvPicPr/>
          <p:nvPr/>
        </p:nvPicPr>
        <p:blipFill>
          <a:blip r:embed="rId29"/>
          <a:stretch/>
        </p:blipFill>
        <p:spPr>
          <a:xfrm>
            <a:off x="6981120" y="3210480"/>
            <a:ext cx="765720" cy="949680"/>
          </a:xfrm>
          <a:prstGeom prst="rect">
            <a:avLst/>
          </a:prstGeom>
          <a:ln>
            <a:noFill/>
          </a:ln>
        </p:spPr>
      </p:pic>
      <p:sp>
        <p:nvSpPr>
          <p:cNvPr id="606" name="CustomShape 37"/>
          <p:cNvSpPr/>
          <p:nvPr/>
        </p:nvSpPr>
        <p:spPr>
          <a:xfrm>
            <a:off x="164988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07" name="CustomShape 38"/>
          <p:cNvSpPr/>
          <p:nvPr/>
        </p:nvSpPr>
        <p:spPr>
          <a:xfrm>
            <a:off x="623052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Payees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608" name="Shape 726" descr=""/>
          <p:cNvPicPr/>
          <p:nvPr/>
        </p:nvPicPr>
        <p:blipFill>
          <a:blip r:embed="rId30"/>
          <a:srcRect l="0" t="0" r="0" b="-6448"/>
          <a:stretch/>
        </p:blipFill>
        <p:spPr>
          <a:xfrm>
            <a:off x="19800" y="6035040"/>
            <a:ext cx="4527720" cy="763200"/>
          </a:xfrm>
          <a:prstGeom prst="rect">
            <a:avLst/>
          </a:prstGeom>
          <a:ln>
            <a:noFill/>
          </a:ln>
        </p:spPr>
      </p:pic>
      <p:pic>
        <p:nvPicPr>
          <p:cNvPr id="609" name="Shape 727" descr=""/>
          <p:cNvPicPr/>
          <p:nvPr/>
        </p:nvPicPr>
        <p:blipFill>
          <a:blip r:embed="rId31"/>
          <a:stretch/>
        </p:blipFill>
        <p:spPr>
          <a:xfrm>
            <a:off x="4501080" y="6015600"/>
            <a:ext cx="4691880" cy="763200"/>
          </a:xfrm>
          <a:prstGeom prst="rect">
            <a:avLst/>
          </a:prstGeom>
          <a:ln>
            <a:noFill/>
          </a:ln>
        </p:spPr>
      </p:pic>
      <p:pic>
        <p:nvPicPr>
          <p:cNvPr id="610" name="Shape 728" descr=""/>
          <p:cNvPicPr/>
          <p:nvPr/>
        </p:nvPicPr>
        <p:blipFill>
          <a:blip r:embed="rId32"/>
          <a:stretch/>
        </p:blipFill>
        <p:spPr>
          <a:xfrm>
            <a:off x="0" y="5189760"/>
            <a:ext cx="9143640" cy="307800"/>
          </a:xfrm>
          <a:prstGeom prst="rect">
            <a:avLst/>
          </a:prstGeom>
          <a:ln>
            <a:noFill/>
          </a:ln>
        </p:spPr>
      </p:pic>
      <p:sp>
        <p:nvSpPr>
          <p:cNvPr id="611" name="CustomShape 39"/>
          <p:cNvSpPr/>
          <p:nvPr/>
        </p:nvSpPr>
        <p:spPr>
          <a:xfrm>
            <a:off x="-56520" y="4844520"/>
            <a:ext cx="3029400" cy="30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From Bitcoin Wiki: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12" name="CustomShape 40"/>
          <p:cNvSpPr/>
          <p:nvPr/>
        </p:nvSpPr>
        <p:spPr>
          <a:xfrm>
            <a:off x="5788080" y="5512680"/>
            <a:ext cx="187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8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Mixing Services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" name="Shape 737" descr=""/>
          <p:cNvPicPr/>
          <p:nvPr/>
        </p:nvPicPr>
        <p:blipFill>
          <a:blip r:embed="rId1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15" name="CustomShape 2"/>
          <p:cNvSpPr/>
          <p:nvPr/>
        </p:nvSpPr>
        <p:spPr>
          <a:xfrm>
            <a:off x="1106640" y="2211840"/>
            <a:ext cx="7234920" cy="248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6" name="Shape 739" descr=""/>
          <p:cNvPicPr/>
          <p:nvPr/>
        </p:nvPicPr>
        <p:blipFill>
          <a:blip r:embed="rId2"/>
          <a:stretch/>
        </p:blipFill>
        <p:spPr>
          <a:xfrm>
            <a:off x="1857240" y="252540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617" name="Shape 740" descr=""/>
          <p:cNvPicPr/>
          <p:nvPr/>
        </p:nvPicPr>
        <p:blipFill>
          <a:blip r:embed="rId3"/>
          <a:stretch/>
        </p:blipFill>
        <p:spPr>
          <a:xfrm>
            <a:off x="3231000" y="27507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18" name="CustomShape 3"/>
          <p:cNvSpPr/>
          <p:nvPr/>
        </p:nvSpPr>
        <p:spPr>
          <a:xfrm>
            <a:off x="1974960" y="34329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CustomShape 4"/>
          <p:cNvSpPr/>
          <p:nvPr/>
        </p:nvSpPr>
        <p:spPr>
          <a:xfrm>
            <a:off x="6268320" y="34495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CustomShape 5"/>
          <p:cNvSpPr/>
          <p:nvPr/>
        </p:nvSpPr>
        <p:spPr>
          <a:xfrm>
            <a:off x="3149640" y="3202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CustomShape 6"/>
          <p:cNvSpPr/>
          <p:nvPr/>
        </p:nvSpPr>
        <p:spPr>
          <a:xfrm>
            <a:off x="5265720" y="32270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22" name="Shape 745" descr=""/>
          <p:cNvPicPr/>
          <p:nvPr/>
        </p:nvPicPr>
        <p:blipFill>
          <a:blip r:embed="rId4"/>
          <a:stretch/>
        </p:blipFill>
        <p:spPr>
          <a:xfrm>
            <a:off x="1974960" y="26409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23" name="CustomShape 7"/>
          <p:cNvSpPr/>
          <p:nvPr/>
        </p:nvSpPr>
        <p:spPr>
          <a:xfrm>
            <a:off x="2092320" y="354852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CustomShape 8"/>
          <p:cNvSpPr/>
          <p:nvPr/>
        </p:nvSpPr>
        <p:spPr>
          <a:xfrm>
            <a:off x="6386040" y="35650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5" name="Shape 748" descr=""/>
          <p:cNvPicPr/>
          <p:nvPr/>
        </p:nvPicPr>
        <p:blipFill>
          <a:blip r:embed="rId5"/>
          <a:stretch/>
        </p:blipFill>
        <p:spPr>
          <a:xfrm>
            <a:off x="2092320" y="275652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26" name="CustomShape 9"/>
          <p:cNvSpPr/>
          <p:nvPr/>
        </p:nvSpPr>
        <p:spPr>
          <a:xfrm>
            <a:off x="2209680" y="366408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CustomShape 10"/>
          <p:cNvSpPr/>
          <p:nvPr/>
        </p:nvSpPr>
        <p:spPr>
          <a:xfrm>
            <a:off x="6503400" y="368064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28" name="Shape 751" descr=""/>
          <p:cNvPicPr/>
          <p:nvPr/>
        </p:nvPicPr>
        <p:blipFill>
          <a:blip r:embed="rId6"/>
          <a:stretch/>
        </p:blipFill>
        <p:spPr>
          <a:xfrm>
            <a:off x="2209680" y="287208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29" name="CustomShape 11"/>
          <p:cNvSpPr/>
          <p:nvPr/>
        </p:nvSpPr>
        <p:spPr>
          <a:xfrm>
            <a:off x="2327400" y="377964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CustomShape 12"/>
          <p:cNvSpPr/>
          <p:nvPr/>
        </p:nvSpPr>
        <p:spPr>
          <a:xfrm>
            <a:off x="6621120" y="379620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1" name="Shape 754" descr=""/>
          <p:cNvPicPr/>
          <p:nvPr/>
        </p:nvPicPr>
        <p:blipFill>
          <a:blip r:embed="rId7"/>
          <a:stretch/>
        </p:blipFill>
        <p:spPr>
          <a:xfrm>
            <a:off x="2327400" y="298764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32" name="CustomShape 13"/>
          <p:cNvSpPr/>
          <p:nvPr/>
        </p:nvSpPr>
        <p:spPr>
          <a:xfrm>
            <a:off x="6738480" y="391176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CustomShape 14"/>
          <p:cNvSpPr/>
          <p:nvPr/>
        </p:nvSpPr>
        <p:spPr>
          <a:xfrm>
            <a:off x="6855840" y="40273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4" name="Shape 757" descr=""/>
          <p:cNvPicPr/>
          <p:nvPr/>
        </p:nvPicPr>
        <p:blipFill>
          <a:blip r:embed="rId8"/>
          <a:stretch/>
        </p:blipFill>
        <p:spPr>
          <a:xfrm>
            <a:off x="2444760" y="310320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35" name="CustomShape 15"/>
          <p:cNvSpPr/>
          <p:nvPr/>
        </p:nvSpPr>
        <p:spPr>
          <a:xfrm>
            <a:off x="2562480" y="40107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CustomShape 16"/>
          <p:cNvSpPr/>
          <p:nvPr/>
        </p:nvSpPr>
        <p:spPr>
          <a:xfrm>
            <a:off x="6973560" y="41428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7" name="Shape 760" descr=""/>
          <p:cNvPicPr/>
          <p:nvPr/>
        </p:nvPicPr>
        <p:blipFill>
          <a:blip r:embed="rId9"/>
          <a:stretch/>
        </p:blipFill>
        <p:spPr>
          <a:xfrm>
            <a:off x="3348720" y="28663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38" name="CustomShape 17"/>
          <p:cNvSpPr/>
          <p:nvPr/>
        </p:nvSpPr>
        <p:spPr>
          <a:xfrm>
            <a:off x="3267360" y="3317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39" name="Shape 762" descr=""/>
          <p:cNvPicPr/>
          <p:nvPr/>
        </p:nvPicPr>
        <p:blipFill>
          <a:blip r:embed="rId10"/>
          <a:stretch/>
        </p:blipFill>
        <p:spPr>
          <a:xfrm>
            <a:off x="5323320" y="27594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40" name="CustomShape 18"/>
          <p:cNvSpPr/>
          <p:nvPr/>
        </p:nvSpPr>
        <p:spPr>
          <a:xfrm>
            <a:off x="5383080" y="33426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41" name="Shape 764" descr=""/>
          <p:cNvPicPr/>
          <p:nvPr/>
        </p:nvPicPr>
        <p:blipFill>
          <a:blip r:embed="rId11"/>
          <a:stretch/>
        </p:blipFill>
        <p:spPr>
          <a:xfrm>
            <a:off x="5440680" y="28749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642" name="Shape 765" descr=""/>
          <p:cNvPicPr/>
          <p:nvPr/>
        </p:nvPicPr>
        <p:blipFill>
          <a:blip r:embed="rId12"/>
          <a:stretch/>
        </p:blipFill>
        <p:spPr>
          <a:xfrm>
            <a:off x="3466080" y="298188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43" name="CustomShape 19"/>
          <p:cNvSpPr/>
          <p:nvPr/>
        </p:nvSpPr>
        <p:spPr>
          <a:xfrm>
            <a:off x="3384720" y="34329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CustomShape 20"/>
          <p:cNvSpPr/>
          <p:nvPr/>
        </p:nvSpPr>
        <p:spPr>
          <a:xfrm>
            <a:off x="5500440" y="34581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45" name="Shape 768" descr=""/>
          <p:cNvPicPr/>
          <p:nvPr/>
        </p:nvPicPr>
        <p:blipFill>
          <a:blip r:embed="rId13"/>
          <a:stretch/>
        </p:blipFill>
        <p:spPr>
          <a:xfrm>
            <a:off x="5558400" y="299052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646" name="Shape 769" descr=""/>
          <p:cNvPicPr/>
          <p:nvPr/>
        </p:nvPicPr>
        <p:blipFill>
          <a:blip r:embed="rId14"/>
          <a:stretch/>
        </p:blipFill>
        <p:spPr>
          <a:xfrm>
            <a:off x="3583440" y="309744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47" name="CustomShape 21"/>
          <p:cNvSpPr/>
          <p:nvPr/>
        </p:nvSpPr>
        <p:spPr>
          <a:xfrm>
            <a:off x="3502080" y="35485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22"/>
          <p:cNvSpPr/>
          <p:nvPr/>
        </p:nvSpPr>
        <p:spPr>
          <a:xfrm>
            <a:off x="5618160" y="35737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49" name="Shape 772" descr=""/>
          <p:cNvPicPr/>
          <p:nvPr/>
        </p:nvPicPr>
        <p:blipFill>
          <a:blip r:embed="rId15"/>
          <a:stretch/>
        </p:blipFill>
        <p:spPr>
          <a:xfrm>
            <a:off x="5675760" y="310608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650" name="Shape 773" descr=""/>
          <p:cNvPicPr/>
          <p:nvPr/>
        </p:nvPicPr>
        <p:blipFill>
          <a:blip r:embed="rId16"/>
          <a:stretch/>
        </p:blipFill>
        <p:spPr>
          <a:xfrm>
            <a:off x="3701160" y="32130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51" name="CustomShape 23"/>
          <p:cNvSpPr/>
          <p:nvPr/>
        </p:nvSpPr>
        <p:spPr>
          <a:xfrm>
            <a:off x="3619800" y="36640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CustomShape 24"/>
          <p:cNvSpPr/>
          <p:nvPr/>
        </p:nvSpPr>
        <p:spPr>
          <a:xfrm>
            <a:off x="5735520" y="36892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53" name="Shape 776" descr=""/>
          <p:cNvPicPr/>
          <p:nvPr/>
        </p:nvPicPr>
        <p:blipFill>
          <a:blip r:embed="rId17"/>
          <a:stretch/>
        </p:blipFill>
        <p:spPr>
          <a:xfrm>
            <a:off x="5793120" y="322164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654" name="Shape 777" descr=""/>
          <p:cNvPicPr/>
          <p:nvPr/>
        </p:nvPicPr>
        <p:blipFill>
          <a:blip r:embed="rId18"/>
          <a:stretch/>
        </p:blipFill>
        <p:spPr>
          <a:xfrm>
            <a:off x="3818520" y="33285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55" name="CustomShape 25"/>
          <p:cNvSpPr/>
          <p:nvPr/>
        </p:nvSpPr>
        <p:spPr>
          <a:xfrm>
            <a:off x="3737160" y="37796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26"/>
          <p:cNvSpPr/>
          <p:nvPr/>
        </p:nvSpPr>
        <p:spPr>
          <a:xfrm>
            <a:off x="5852880" y="38048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57" name="Shape 780" descr=""/>
          <p:cNvPicPr/>
          <p:nvPr/>
        </p:nvPicPr>
        <p:blipFill>
          <a:blip r:embed="rId19"/>
          <a:stretch/>
        </p:blipFill>
        <p:spPr>
          <a:xfrm>
            <a:off x="5910840" y="333720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658" name="Shape 781" descr=""/>
          <p:cNvPicPr/>
          <p:nvPr/>
        </p:nvPicPr>
        <p:blipFill>
          <a:blip r:embed="rId20"/>
          <a:stretch/>
        </p:blipFill>
        <p:spPr>
          <a:xfrm>
            <a:off x="3935880" y="34441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59" name="CustomShape 27"/>
          <p:cNvSpPr/>
          <p:nvPr/>
        </p:nvSpPr>
        <p:spPr>
          <a:xfrm>
            <a:off x="3854520" y="3895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28"/>
          <p:cNvSpPr/>
          <p:nvPr/>
        </p:nvSpPr>
        <p:spPr>
          <a:xfrm>
            <a:off x="5970600" y="3920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61" name="Shape 784" descr=""/>
          <p:cNvPicPr/>
          <p:nvPr/>
        </p:nvPicPr>
        <p:blipFill>
          <a:blip r:embed="rId21"/>
          <a:stretch/>
        </p:blipFill>
        <p:spPr>
          <a:xfrm>
            <a:off x="6028200" y="34527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662" name="Shape 785" descr=""/>
          <p:cNvPicPr/>
          <p:nvPr/>
        </p:nvPicPr>
        <p:blipFill>
          <a:blip r:embed="rId22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663" name="Shape 786" descr=""/>
          <p:cNvPicPr/>
          <p:nvPr/>
        </p:nvPicPr>
        <p:blipFill>
          <a:blip r:embed="rId23"/>
          <a:srcRect l="20098" t="19195" r="26828" b="18394"/>
          <a:stretch/>
        </p:blipFill>
        <p:spPr>
          <a:xfrm>
            <a:off x="4484520" y="2854800"/>
            <a:ext cx="774720" cy="900720"/>
          </a:xfrm>
          <a:prstGeom prst="rect">
            <a:avLst/>
          </a:prstGeom>
          <a:ln>
            <a:noFill/>
          </a:ln>
        </p:spPr>
      </p:pic>
      <p:sp>
        <p:nvSpPr>
          <p:cNvPr id="664" name="CustomShape 29"/>
          <p:cNvSpPr/>
          <p:nvPr/>
        </p:nvSpPr>
        <p:spPr>
          <a:xfrm>
            <a:off x="4417920" y="2742840"/>
            <a:ext cx="108288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8064a2"/>
                </a:solidFill>
                <a:latin typeface="Arial"/>
                <a:ea typeface="Arial"/>
              </a:rPr>
              <a:t>MIX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65" name="CustomShape 30"/>
          <p:cNvSpPr/>
          <p:nvPr/>
        </p:nvSpPr>
        <p:spPr>
          <a:xfrm flipH="1" rot="10800000">
            <a:off x="4497480" y="3798720"/>
            <a:ext cx="1071720" cy="26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31"/>
          <p:cNvSpPr/>
          <p:nvPr/>
        </p:nvSpPr>
        <p:spPr>
          <a:xfrm flipH="1" rot="10800000">
            <a:off x="4491360" y="3361320"/>
            <a:ext cx="1203480" cy="5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32"/>
          <p:cNvSpPr/>
          <p:nvPr/>
        </p:nvSpPr>
        <p:spPr>
          <a:xfrm>
            <a:off x="3198240" y="2840400"/>
            <a:ext cx="1242360" cy="23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CustomShape 33"/>
          <p:cNvSpPr/>
          <p:nvPr/>
        </p:nvSpPr>
        <p:spPr>
          <a:xfrm>
            <a:off x="5229000" y="3517200"/>
            <a:ext cx="1437120" cy="23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9" name="CustomShape 34"/>
          <p:cNvSpPr/>
          <p:nvPr/>
        </p:nvSpPr>
        <p:spPr>
          <a:xfrm flipH="1" rot="10800000">
            <a:off x="6306480" y="3325680"/>
            <a:ext cx="1065960" cy="47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CustomShape 35"/>
          <p:cNvSpPr/>
          <p:nvPr/>
        </p:nvSpPr>
        <p:spPr>
          <a:xfrm flipH="1" rot="10800000">
            <a:off x="6150600" y="3211560"/>
            <a:ext cx="898200" cy="20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CustomShape 36"/>
          <p:cNvSpPr/>
          <p:nvPr/>
        </p:nvSpPr>
        <p:spPr>
          <a:xfrm>
            <a:off x="4541760" y="2755440"/>
            <a:ext cx="766440" cy="91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6000" spc="-1" strike="noStrike">
                <a:solidFill>
                  <a:srgbClr val="ff9900"/>
                </a:solidFill>
                <a:latin typeface="Arial"/>
                <a:ea typeface="Arial"/>
              </a:rPr>
              <a:t>?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672" name="Shape 796" descr=""/>
          <p:cNvPicPr/>
          <p:nvPr/>
        </p:nvPicPr>
        <p:blipFill>
          <a:blip r:embed="rId24"/>
          <a:stretch/>
        </p:blipFill>
        <p:spPr>
          <a:xfrm>
            <a:off x="6219000" y="24483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73" name="Shape 797" descr=""/>
          <p:cNvPicPr/>
          <p:nvPr/>
        </p:nvPicPr>
        <p:blipFill>
          <a:blip r:embed="rId25"/>
          <a:stretch/>
        </p:blipFill>
        <p:spPr>
          <a:xfrm>
            <a:off x="6371280" y="26006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74" name="Shape 798" descr=""/>
          <p:cNvPicPr/>
          <p:nvPr/>
        </p:nvPicPr>
        <p:blipFill>
          <a:blip r:embed="rId26"/>
          <a:stretch/>
        </p:blipFill>
        <p:spPr>
          <a:xfrm>
            <a:off x="6523920" y="275328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75" name="Shape 799" descr=""/>
          <p:cNvPicPr/>
          <p:nvPr/>
        </p:nvPicPr>
        <p:blipFill>
          <a:blip r:embed="rId27"/>
          <a:stretch/>
        </p:blipFill>
        <p:spPr>
          <a:xfrm>
            <a:off x="6676200" y="29055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76" name="Shape 800" descr=""/>
          <p:cNvPicPr/>
          <p:nvPr/>
        </p:nvPicPr>
        <p:blipFill>
          <a:blip r:embed="rId28"/>
          <a:stretch/>
        </p:blipFill>
        <p:spPr>
          <a:xfrm>
            <a:off x="6828480" y="30578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677" name="Shape 801" descr=""/>
          <p:cNvPicPr/>
          <p:nvPr/>
        </p:nvPicPr>
        <p:blipFill>
          <a:blip r:embed="rId29"/>
          <a:stretch/>
        </p:blipFill>
        <p:spPr>
          <a:xfrm>
            <a:off x="6981120" y="3210480"/>
            <a:ext cx="765720" cy="949680"/>
          </a:xfrm>
          <a:prstGeom prst="rect">
            <a:avLst/>
          </a:prstGeom>
          <a:ln>
            <a:noFill/>
          </a:ln>
        </p:spPr>
      </p:pic>
      <p:sp>
        <p:nvSpPr>
          <p:cNvPr id="678" name="CustomShape 37"/>
          <p:cNvSpPr/>
          <p:nvPr/>
        </p:nvSpPr>
        <p:spPr>
          <a:xfrm>
            <a:off x="164988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79" name="CustomShape 38"/>
          <p:cNvSpPr/>
          <p:nvPr/>
        </p:nvSpPr>
        <p:spPr>
          <a:xfrm>
            <a:off x="623052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80" name="CustomShape 39"/>
          <p:cNvSpPr/>
          <p:nvPr/>
        </p:nvSpPr>
        <p:spPr>
          <a:xfrm>
            <a:off x="283680" y="4822560"/>
            <a:ext cx="7234920" cy="175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980000"/>
                </a:solidFill>
                <a:latin typeface="Arial"/>
                <a:ea typeface="Arial"/>
              </a:rPr>
              <a:t>2 main challenges</a:t>
            </a:r>
            <a:endParaRPr b="0" lang="en-US" sz="2600" spc="-1" strike="noStrike"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security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against intermediary (theft protection)</a:t>
            </a:r>
            <a:endParaRPr b="0" lang="en-US" sz="2400" spc="-1" strike="noStrike"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privacy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against intermediary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42" descr=""/>
          <p:cNvPicPr/>
          <p:nvPr/>
        </p:nvPicPr>
        <p:blipFill>
          <a:blip r:embed="rId1"/>
          <a:stretch/>
        </p:blipFill>
        <p:spPr>
          <a:xfrm>
            <a:off x="4874040" y="3863520"/>
            <a:ext cx="412200" cy="633240"/>
          </a:xfrm>
          <a:prstGeom prst="rect">
            <a:avLst/>
          </a:prstGeom>
          <a:ln>
            <a:noFill/>
          </a:ln>
        </p:spPr>
      </p:pic>
      <p:pic>
        <p:nvPicPr>
          <p:cNvPr id="129" name="Shape 143" descr=""/>
          <p:cNvPicPr/>
          <p:nvPr/>
        </p:nvPicPr>
        <p:blipFill>
          <a:blip r:embed="rId2"/>
          <a:stretch/>
        </p:blipFill>
        <p:spPr>
          <a:xfrm>
            <a:off x="4843080" y="5118840"/>
            <a:ext cx="412200" cy="633240"/>
          </a:xfrm>
          <a:prstGeom prst="rect">
            <a:avLst/>
          </a:prstGeom>
          <a:ln>
            <a:noFill/>
          </a:ln>
        </p:spPr>
      </p:pic>
      <p:pic>
        <p:nvPicPr>
          <p:cNvPr id="130" name="Shape 144" descr=""/>
          <p:cNvPicPr/>
          <p:nvPr/>
        </p:nvPicPr>
        <p:blipFill>
          <a:blip r:embed="rId3"/>
          <a:stretch/>
        </p:blipFill>
        <p:spPr>
          <a:xfrm>
            <a:off x="6207840" y="6003000"/>
            <a:ext cx="412200" cy="633240"/>
          </a:xfrm>
          <a:prstGeom prst="rect">
            <a:avLst/>
          </a:prstGeom>
          <a:ln>
            <a:noFill/>
          </a:ln>
        </p:spPr>
      </p:pic>
      <p:pic>
        <p:nvPicPr>
          <p:cNvPr id="131" name="Shape 145" descr=""/>
          <p:cNvPicPr/>
          <p:nvPr/>
        </p:nvPicPr>
        <p:blipFill>
          <a:blip r:embed="rId4"/>
          <a:stretch/>
        </p:blipFill>
        <p:spPr>
          <a:xfrm>
            <a:off x="6182280" y="3192840"/>
            <a:ext cx="412200" cy="633240"/>
          </a:xfrm>
          <a:prstGeom prst="rect">
            <a:avLst/>
          </a:prstGeom>
          <a:ln>
            <a:noFill/>
          </a:ln>
        </p:spPr>
      </p:pic>
      <p:pic>
        <p:nvPicPr>
          <p:cNvPr id="132" name="Shape 146" descr=""/>
          <p:cNvPicPr/>
          <p:nvPr/>
        </p:nvPicPr>
        <p:blipFill>
          <a:blip r:embed="rId5"/>
          <a:stretch/>
        </p:blipFill>
        <p:spPr>
          <a:xfrm>
            <a:off x="7516080" y="5344560"/>
            <a:ext cx="412200" cy="633240"/>
          </a:xfrm>
          <a:prstGeom prst="rect">
            <a:avLst/>
          </a:prstGeom>
          <a:ln>
            <a:noFill/>
          </a:ln>
        </p:spPr>
      </p:pic>
      <p:pic>
        <p:nvPicPr>
          <p:cNvPr id="133" name="Shape 147" descr=""/>
          <p:cNvPicPr/>
          <p:nvPr/>
        </p:nvPicPr>
        <p:blipFill>
          <a:blip r:embed="rId6"/>
          <a:stretch/>
        </p:blipFill>
        <p:spPr>
          <a:xfrm>
            <a:off x="7490520" y="3866400"/>
            <a:ext cx="412200" cy="63324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 flipH="1" rot="10800000">
            <a:off x="6388560" y="4180320"/>
            <a:ext cx="1101600" cy="35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2"/>
          <p:cNvSpPr/>
          <p:nvPr/>
        </p:nvSpPr>
        <p:spPr>
          <a:xfrm flipH="1">
            <a:off x="5255640" y="4180320"/>
            <a:ext cx="30960" cy="125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3"/>
          <p:cNvSpPr/>
          <p:nvPr/>
        </p:nvSpPr>
        <p:spPr>
          <a:xfrm>
            <a:off x="5255640" y="5435640"/>
            <a:ext cx="1158120" cy="56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  <a:effectLst>
            <a:outerShdw algn="tl" blurRad="50800" dir="2700000" dist="7620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7" name="CustomShape 4"/>
          <p:cNvSpPr/>
          <p:nvPr/>
        </p:nvSpPr>
        <p:spPr>
          <a:xfrm>
            <a:off x="6388560" y="3826440"/>
            <a:ext cx="1101600" cy="35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5"/>
          <p:cNvSpPr/>
          <p:nvPr/>
        </p:nvSpPr>
        <p:spPr>
          <a:xfrm>
            <a:off x="7490520" y="4183200"/>
            <a:ext cx="25200" cy="147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6"/>
          <p:cNvSpPr/>
          <p:nvPr/>
        </p:nvSpPr>
        <p:spPr>
          <a:xfrm flipH="1" rot="10800000">
            <a:off x="7516080" y="6003000"/>
            <a:ext cx="1101600" cy="34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7"/>
          <p:cNvSpPr/>
          <p:nvPr/>
        </p:nvSpPr>
        <p:spPr>
          <a:xfrm>
            <a:off x="5286600" y="4180320"/>
            <a:ext cx="1127160" cy="182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l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8"/>
          <p:cNvSpPr/>
          <p:nvPr/>
        </p:nvSpPr>
        <p:spPr>
          <a:xfrm>
            <a:off x="6388560" y="3826440"/>
            <a:ext cx="1127160" cy="183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9"/>
          <p:cNvSpPr/>
          <p:nvPr/>
        </p:nvSpPr>
        <p:spPr>
          <a:xfrm flipH="1" rot="10800000">
            <a:off x="7489440" y="5435640"/>
            <a:ext cx="2234520" cy="125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10"/>
          <p:cNvSpPr/>
          <p:nvPr/>
        </p:nvSpPr>
        <p:spPr>
          <a:xfrm>
            <a:off x="6388560" y="3826440"/>
            <a:ext cx="25200" cy="217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11"/>
          <p:cNvSpPr/>
          <p:nvPr/>
        </p:nvSpPr>
        <p:spPr>
          <a:xfrm>
            <a:off x="5255640" y="4279680"/>
            <a:ext cx="2229120" cy="148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34343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12"/>
          <p:cNvSpPr/>
          <p:nvPr/>
        </p:nvSpPr>
        <p:spPr>
          <a:xfrm flipH="1" rot="10800000">
            <a:off x="7490160" y="6003000"/>
            <a:ext cx="1075680" cy="1819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l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Shape 160" descr=""/>
          <p:cNvPicPr/>
          <p:nvPr/>
        </p:nvPicPr>
        <p:blipFill>
          <a:blip r:embed="rId7"/>
          <a:stretch/>
        </p:blipFill>
        <p:spPr>
          <a:xfrm>
            <a:off x="468000" y="1328400"/>
            <a:ext cx="2855520" cy="4487400"/>
          </a:xfrm>
          <a:prstGeom prst="rect">
            <a:avLst/>
          </a:prstGeom>
          <a:ln>
            <a:noFill/>
          </a:ln>
        </p:spPr>
      </p:pic>
      <p:pic>
        <p:nvPicPr>
          <p:cNvPr id="147" name="Shape 161" descr=""/>
          <p:cNvPicPr/>
          <p:nvPr/>
        </p:nvPicPr>
        <p:blipFill>
          <a:blip r:embed="rId8"/>
          <a:srcRect l="0" t="5400" r="0" b="0"/>
          <a:stretch/>
        </p:blipFill>
        <p:spPr>
          <a:xfrm>
            <a:off x="5259960" y="1250280"/>
            <a:ext cx="1962360" cy="1739520"/>
          </a:xfrm>
          <a:prstGeom prst="rect">
            <a:avLst/>
          </a:prstGeom>
          <a:ln>
            <a:noFill/>
          </a:ln>
        </p:spPr>
      </p:pic>
      <p:sp>
        <p:nvSpPr>
          <p:cNvPr id="148" name="CustomShape 13"/>
          <p:cNvSpPr/>
          <p:nvPr/>
        </p:nvSpPr>
        <p:spPr>
          <a:xfrm>
            <a:off x="4133520" y="433800"/>
            <a:ext cx="4231800" cy="3076200"/>
          </a:xfrm>
          <a:prstGeom prst="mathMultiply">
            <a:avLst>
              <a:gd name="adj1" fmla="val 11043"/>
            </a:avLst>
          </a:prstGeom>
          <a:solidFill>
            <a:srgbClr val="d75b45"/>
          </a:solidFill>
          <a:ln>
            <a:noFill/>
          </a:ln>
          <a:effectLst>
            <a:outerShdw algn="tl" blurRad="50800" dir="2700000" dist="7620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9" name="TextShape 14"/>
          <p:cNvSpPr txBox="1"/>
          <p:nvPr/>
        </p:nvSpPr>
        <p:spPr>
          <a:xfrm>
            <a:off x="81360" y="-75600"/>
            <a:ext cx="9062280" cy="1325520"/>
          </a:xfrm>
          <a:prstGeom prst="rect">
            <a:avLst/>
          </a:prstGeom>
          <a:noFill/>
          <a:ln>
            <a:noFill/>
          </a:ln>
        </p:spPr>
        <p:txBody>
          <a:bodyPr lIns="68400" rIns="68400" tIns="34200" bIns="34200" anchor="ctr"/>
          <a:p>
            <a:pPr>
              <a:lnSpc>
                <a:spcPct val="90000"/>
              </a:lnSpc>
            </a:pPr>
            <a:r>
              <a:rPr b="0" lang="en-US" sz="3300" spc="-1" strike="noStrike">
                <a:solidFill>
                  <a:srgbClr val="434343"/>
                </a:solidFill>
                <a:latin typeface="Arial"/>
                <a:ea typeface="Arial"/>
              </a:rPr>
              <a:t>The Blockchain at the heart of a cryptocurrency</a:t>
            </a:r>
            <a:endParaRPr b="0" lang="en-US" sz="3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Mixing Services </a:t>
            </a:r>
            <a:b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2" name="Shape 811" descr=""/>
          <p:cNvPicPr/>
          <p:nvPr/>
        </p:nvPicPr>
        <p:blipFill>
          <a:blip r:embed="rId1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83" name="CustomShape 2"/>
          <p:cNvSpPr/>
          <p:nvPr/>
        </p:nvSpPr>
        <p:spPr>
          <a:xfrm>
            <a:off x="1106640" y="2211840"/>
            <a:ext cx="7234920" cy="248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4" name="Shape 813" descr=""/>
          <p:cNvPicPr/>
          <p:nvPr/>
        </p:nvPicPr>
        <p:blipFill>
          <a:blip r:embed="rId2"/>
          <a:stretch/>
        </p:blipFill>
        <p:spPr>
          <a:xfrm>
            <a:off x="1857240" y="252540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685" name="Shape 814" descr=""/>
          <p:cNvPicPr/>
          <p:nvPr/>
        </p:nvPicPr>
        <p:blipFill>
          <a:blip r:embed="rId3"/>
          <a:stretch/>
        </p:blipFill>
        <p:spPr>
          <a:xfrm>
            <a:off x="3231000" y="27507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686" name="CustomShape 3"/>
          <p:cNvSpPr/>
          <p:nvPr/>
        </p:nvSpPr>
        <p:spPr>
          <a:xfrm>
            <a:off x="1974960" y="34329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CustomShape 4"/>
          <p:cNvSpPr/>
          <p:nvPr/>
        </p:nvSpPr>
        <p:spPr>
          <a:xfrm>
            <a:off x="6268320" y="34495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CustomShape 5"/>
          <p:cNvSpPr/>
          <p:nvPr/>
        </p:nvSpPr>
        <p:spPr>
          <a:xfrm>
            <a:off x="3149640" y="3202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6"/>
          <p:cNvSpPr/>
          <p:nvPr/>
        </p:nvSpPr>
        <p:spPr>
          <a:xfrm>
            <a:off x="5265720" y="32270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90" name="Shape 819" descr=""/>
          <p:cNvPicPr/>
          <p:nvPr/>
        </p:nvPicPr>
        <p:blipFill>
          <a:blip r:embed="rId4"/>
          <a:stretch/>
        </p:blipFill>
        <p:spPr>
          <a:xfrm>
            <a:off x="1974960" y="264096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91" name="CustomShape 7"/>
          <p:cNvSpPr/>
          <p:nvPr/>
        </p:nvSpPr>
        <p:spPr>
          <a:xfrm>
            <a:off x="2092320" y="354852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CustomShape 8"/>
          <p:cNvSpPr/>
          <p:nvPr/>
        </p:nvSpPr>
        <p:spPr>
          <a:xfrm>
            <a:off x="6386040" y="35650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3" name="Shape 822" descr=""/>
          <p:cNvPicPr/>
          <p:nvPr/>
        </p:nvPicPr>
        <p:blipFill>
          <a:blip r:embed="rId5"/>
          <a:stretch/>
        </p:blipFill>
        <p:spPr>
          <a:xfrm>
            <a:off x="2092320" y="275652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94" name="CustomShape 9"/>
          <p:cNvSpPr/>
          <p:nvPr/>
        </p:nvSpPr>
        <p:spPr>
          <a:xfrm>
            <a:off x="2209680" y="366408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CustomShape 10"/>
          <p:cNvSpPr/>
          <p:nvPr/>
        </p:nvSpPr>
        <p:spPr>
          <a:xfrm>
            <a:off x="6503400" y="368064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6" name="Shape 825" descr=""/>
          <p:cNvPicPr/>
          <p:nvPr/>
        </p:nvPicPr>
        <p:blipFill>
          <a:blip r:embed="rId6"/>
          <a:stretch/>
        </p:blipFill>
        <p:spPr>
          <a:xfrm>
            <a:off x="2209680" y="287208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697" name="CustomShape 11"/>
          <p:cNvSpPr/>
          <p:nvPr/>
        </p:nvSpPr>
        <p:spPr>
          <a:xfrm>
            <a:off x="2327400" y="377964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12"/>
          <p:cNvSpPr/>
          <p:nvPr/>
        </p:nvSpPr>
        <p:spPr>
          <a:xfrm>
            <a:off x="6621120" y="379620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9" name="Shape 828" descr=""/>
          <p:cNvPicPr/>
          <p:nvPr/>
        </p:nvPicPr>
        <p:blipFill>
          <a:blip r:embed="rId7"/>
          <a:stretch/>
        </p:blipFill>
        <p:spPr>
          <a:xfrm>
            <a:off x="2327400" y="298764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700" name="CustomShape 13"/>
          <p:cNvSpPr/>
          <p:nvPr/>
        </p:nvSpPr>
        <p:spPr>
          <a:xfrm>
            <a:off x="6738480" y="391176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1" name="CustomShape 14"/>
          <p:cNvSpPr/>
          <p:nvPr/>
        </p:nvSpPr>
        <p:spPr>
          <a:xfrm>
            <a:off x="6855840" y="402732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2" name="Shape 831" descr=""/>
          <p:cNvPicPr/>
          <p:nvPr/>
        </p:nvPicPr>
        <p:blipFill>
          <a:blip r:embed="rId8"/>
          <a:stretch/>
        </p:blipFill>
        <p:spPr>
          <a:xfrm>
            <a:off x="2444760" y="3103200"/>
            <a:ext cx="699120" cy="1011240"/>
          </a:xfrm>
          <a:prstGeom prst="rect">
            <a:avLst/>
          </a:prstGeom>
          <a:ln>
            <a:noFill/>
          </a:ln>
        </p:spPr>
      </p:pic>
      <p:sp>
        <p:nvSpPr>
          <p:cNvPr id="703" name="CustomShape 15"/>
          <p:cNvSpPr/>
          <p:nvPr/>
        </p:nvSpPr>
        <p:spPr>
          <a:xfrm>
            <a:off x="2562480" y="4010760"/>
            <a:ext cx="617760" cy="2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CustomShape 16"/>
          <p:cNvSpPr/>
          <p:nvPr/>
        </p:nvSpPr>
        <p:spPr>
          <a:xfrm>
            <a:off x="6973560" y="4142880"/>
            <a:ext cx="617760" cy="27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5" name="Shape 834" descr=""/>
          <p:cNvPicPr/>
          <p:nvPr/>
        </p:nvPicPr>
        <p:blipFill>
          <a:blip r:embed="rId9"/>
          <a:stretch/>
        </p:blipFill>
        <p:spPr>
          <a:xfrm>
            <a:off x="3348720" y="28663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706" name="CustomShape 17"/>
          <p:cNvSpPr/>
          <p:nvPr/>
        </p:nvSpPr>
        <p:spPr>
          <a:xfrm>
            <a:off x="3267360" y="3317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07" name="Shape 836" descr=""/>
          <p:cNvPicPr/>
          <p:nvPr/>
        </p:nvPicPr>
        <p:blipFill>
          <a:blip r:embed="rId10"/>
          <a:stretch/>
        </p:blipFill>
        <p:spPr>
          <a:xfrm>
            <a:off x="5323320" y="27594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708" name="CustomShape 18"/>
          <p:cNvSpPr/>
          <p:nvPr/>
        </p:nvSpPr>
        <p:spPr>
          <a:xfrm>
            <a:off x="5383080" y="33426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09" name="Shape 838" descr=""/>
          <p:cNvPicPr/>
          <p:nvPr/>
        </p:nvPicPr>
        <p:blipFill>
          <a:blip r:embed="rId11"/>
          <a:stretch/>
        </p:blipFill>
        <p:spPr>
          <a:xfrm>
            <a:off x="5440680" y="28749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710" name="Shape 839" descr=""/>
          <p:cNvPicPr/>
          <p:nvPr/>
        </p:nvPicPr>
        <p:blipFill>
          <a:blip r:embed="rId12"/>
          <a:stretch/>
        </p:blipFill>
        <p:spPr>
          <a:xfrm>
            <a:off x="3466080" y="298188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711" name="CustomShape 19"/>
          <p:cNvSpPr/>
          <p:nvPr/>
        </p:nvSpPr>
        <p:spPr>
          <a:xfrm>
            <a:off x="3384720" y="34329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CustomShape 20"/>
          <p:cNvSpPr/>
          <p:nvPr/>
        </p:nvSpPr>
        <p:spPr>
          <a:xfrm>
            <a:off x="5500440" y="345816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13" name="Shape 842" descr=""/>
          <p:cNvPicPr/>
          <p:nvPr/>
        </p:nvPicPr>
        <p:blipFill>
          <a:blip r:embed="rId13"/>
          <a:stretch/>
        </p:blipFill>
        <p:spPr>
          <a:xfrm>
            <a:off x="5558400" y="299052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714" name="Shape 843" descr=""/>
          <p:cNvPicPr/>
          <p:nvPr/>
        </p:nvPicPr>
        <p:blipFill>
          <a:blip r:embed="rId14"/>
          <a:stretch/>
        </p:blipFill>
        <p:spPr>
          <a:xfrm>
            <a:off x="3583440" y="309744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715" name="CustomShape 21"/>
          <p:cNvSpPr/>
          <p:nvPr/>
        </p:nvSpPr>
        <p:spPr>
          <a:xfrm>
            <a:off x="3502080" y="35485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CustomShape 22"/>
          <p:cNvSpPr/>
          <p:nvPr/>
        </p:nvSpPr>
        <p:spPr>
          <a:xfrm>
            <a:off x="5618160" y="357372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17" name="Shape 846" descr=""/>
          <p:cNvPicPr/>
          <p:nvPr/>
        </p:nvPicPr>
        <p:blipFill>
          <a:blip r:embed="rId15"/>
          <a:stretch/>
        </p:blipFill>
        <p:spPr>
          <a:xfrm>
            <a:off x="5675760" y="310608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718" name="Shape 847" descr=""/>
          <p:cNvPicPr/>
          <p:nvPr/>
        </p:nvPicPr>
        <p:blipFill>
          <a:blip r:embed="rId16"/>
          <a:stretch/>
        </p:blipFill>
        <p:spPr>
          <a:xfrm>
            <a:off x="3701160" y="321300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719" name="CustomShape 23"/>
          <p:cNvSpPr/>
          <p:nvPr/>
        </p:nvSpPr>
        <p:spPr>
          <a:xfrm>
            <a:off x="3619800" y="36640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24"/>
          <p:cNvSpPr/>
          <p:nvPr/>
        </p:nvSpPr>
        <p:spPr>
          <a:xfrm>
            <a:off x="5735520" y="368928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21" name="Shape 850" descr=""/>
          <p:cNvPicPr/>
          <p:nvPr/>
        </p:nvPicPr>
        <p:blipFill>
          <a:blip r:embed="rId17"/>
          <a:stretch/>
        </p:blipFill>
        <p:spPr>
          <a:xfrm>
            <a:off x="5793120" y="322164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722" name="Shape 851" descr=""/>
          <p:cNvPicPr/>
          <p:nvPr/>
        </p:nvPicPr>
        <p:blipFill>
          <a:blip r:embed="rId18"/>
          <a:stretch/>
        </p:blipFill>
        <p:spPr>
          <a:xfrm>
            <a:off x="3818520" y="332856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723" name="CustomShape 25"/>
          <p:cNvSpPr/>
          <p:nvPr/>
        </p:nvSpPr>
        <p:spPr>
          <a:xfrm>
            <a:off x="3737160" y="37796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CustomShape 26"/>
          <p:cNvSpPr/>
          <p:nvPr/>
        </p:nvSpPr>
        <p:spPr>
          <a:xfrm>
            <a:off x="5852880" y="38048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25" name="Shape 854" descr=""/>
          <p:cNvPicPr/>
          <p:nvPr/>
        </p:nvPicPr>
        <p:blipFill>
          <a:blip r:embed="rId19"/>
          <a:stretch/>
        </p:blipFill>
        <p:spPr>
          <a:xfrm>
            <a:off x="5910840" y="333720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726" name="Shape 855" descr=""/>
          <p:cNvPicPr/>
          <p:nvPr/>
        </p:nvPicPr>
        <p:blipFill>
          <a:blip r:embed="rId20"/>
          <a:stretch/>
        </p:blipFill>
        <p:spPr>
          <a:xfrm>
            <a:off x="3935880" y="3444120"/>
            <a:ext cx="424440" cy="415440"/>
          </a:xfrm>
          <a:prstGeom prst="rect">
            <a:avLst/>
          </a:prstGeom>
          <a:ln>
            <a:noFill/>
          </a:ln>
        </p:spPr>
      </p:pic>
      <p:sp>
        <p:nvSpPr>
          <p:cNvPr id="727" name="CustomShape 27"/>
          <p:cNvSpPr/>
          <p:nvPr/>
        </p:nvSpPr>
        <p:spPr>
          <a:xfrm>
            <a:off x="3854520" y="38952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28"/>
          <p:cNvSpPr/>
          <p:nvPr/>
        </p:nvSpPr>
        <p:spPr>
          <a:xfrm>
            <a:off x="5970600" y="392040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29" name="Shape 858" descr=""/>
          <p:cNvPicPr/>
          <p:nvPr/>
        </p:nvPicPr>
        <p:blipFill>
          <a:blip r:embed="rId21"/>
          <a:stretch/>
        </p:blipFill>
        <p:spPr>
          <a:xfrm>
            <a:off x="6028200" y="3452760"/>
            <a:ext cx="424440" cy="415440"/>
          </a:xfrm>
          <a:prstGeom prst="rect">
            <a:avLst/>
          </a:prstGeom>
          <a:ln>
            <a:noFill/>
          </a:ln>
        </p:spPr>
      </p:pic>
      <p:pic>
        <p:nvPicPr>
          <p:cNvPr id="730" name="Shape 859" descr=""/>
          <p:cNvPicPr/>
          <p:nvPr/>
        </p:nvPicPr>
        <p:blipFill>
          <a:blip r:embed="rId22"/>
          <a:stretch/>
        </p:blipFill>
        <p:spPr>
          <a:xfrm>
            <a:off x="2562480" y="3218760"/>
            <a:ext cx="699120" cy="1011240"/>
          </a:xfrm>
          <a:prstGeom prst="rect">
            <a:avLst/>
          </a:prstGeom>
          <a:ln>
            <a:noFill/>
          </a:ln>
        </p:spPr>
      </p:pic>
      <p:pic>
        <p:nvPicPr>
          <p:cNvPr id="731" name="Shape 860" descr=""/>
          <p:cNvPicPr/>
          <p:nvPr/>
        </p:nvPicPr>
        <p:blipFill>
          <a:blip r:embed="rId23"/>
          <a:srcRect l="20098" t="19195" r="26828" b="18394"/>
          <a:stretch/>
        </p:blipFill>
        <p:spPr>
          <a:xfrm>
            <a:off x="4484520" y="2854800"/>
            <a:ext cx="774720" cy="900720"/>
          </a:xfrm>
          <a:prstGeom prst="rect">
            <a:avLst/>
          </a:prstGeom>
          <a:ln>
            <a:noFill/>
          </a:ln>
        </p:spPr>
      </p:pic>
      <p:sp>
        <p:nvSpPr>
          <p:cNvPr id="732" name="CustomShape 29"/>
          <p:cNvSpPr/>
          <p:nvPr/>
        </p:nvSpPr>
        <p:spPr>
          <a:xfrm>
            <a:off x="4417920" y="2742840"/>
            <a:ext cx="1082880" cy="53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8064a2"/>
                </a:solidFill>
                <a:latin typeface="Arial"/>
                <a:ea typeface="Arial"/>
              </a:rPr>
              <a:t>MIX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33" name="CustomShape 30"/>
          <p:cNvSpPr/>
          <p:nvPr/>
        </p:nvSpPr>
        <p:spPr>
          <a:xfrm flipH="1" rot="10800000">
            <a:off x="4497480" y="3798720"/>
            <a:ext cx="1071720" cy="26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CustomShape 31"/>
          <p:cNvSpPr/>
          <p:nvPr/>
        </p:nvSpPr>
        <p:spPr>
          <a:xfrm flipH="1" rot="10800000">
            <a:off x="4491360" y="3361320"/>
            <a:ext cx="1203480" cy="5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CustomShape 32"/>
          <p:cNvSpPr/>
          <p:nvPr/>
        </p:nvSpPr>
        <p:spPr>
          <a:xfrm>
            <a:off x="3198240" y="2840400"/>
            <a:ext cx="1242360" cy="23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CustomShape 33"/>
          <p:cNvSpPr/>
          <p:nvPr/>
        </p:nvSpPr>
        <p:spPr>
          <a:xfrm>
            <a:off x="5229000" y="3517200"/>
            <a:ext cx="1437120" cy="239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CustomShape 34"/>
          <p:cNvSpPr/>
          <p:nvPr/>
        </p:nvSpPr>
        <p:spPr>
          <a:xfrm flipH="1" rot="10800000">
            <a:off x="6306480" y="3325680"/>
            <a:ext cx="1065960" cy="47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CustomShape 35"/>
          <p:cNvSpPr/>
          <p:nvPr/>
        </p:nvSpPr>
        <p:spPr>
          <a:xfrm flipH="1" rot="10800000">
            <a:off x="6150600" y="3211560"/>
            <a:ext cx="898200" cy="20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36"/>
          <p:cNvSpPr/>
          <p:nvPr/>
        </p:nvSpPr>
        <p:spPr>
          <a:xfrm>
            <a:off x="4541760" y="2755440"/>
            <a:ext cx="766440" cy="91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6000" spc="-1" strike="noStrike">
                <a:solidFill>
                  <a:srgbClr val="ff9900"/>
                </a:solidFill>
                <a:latin typeface="Arial"/>
                <a:ea typeface="Arial"/>
              </a:rPr>
              <a:t>?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740" name="Shape 870" descr=""/>
          <p:cNvPicPr/>
          <p:nvPr/>
        </p:nvPicPr>
        <p:blipFill>
          <a:blip r:embed="rId24"/>
          <a:stretch/>
        </p:blipFill>
        <p:spPr>
          <a:xfrm>
            <a:off x="6219000" y="24483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741" name="Shape 871" descr=""/>
          <p:cNvPicPr/>
          <p:nvPr/>
        </p:nvPicPr>
        <p:blipFill>
          <a:blip r:embed="rId25"/>
          <a:stretch/>
        </p:blipFill>
        <p:spPr>
          <a:xfrm>
            <a:off x="6371280" y="26006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742" name="Shape 872" descr=""/>
          <p:cNvPicPr/>
          <p:nvPr/>
        </p:nvPicPr>
        <p:blipFill>
          <a:blip r:embed="rId26"/>
          <a:stretch/>
        </p:blipFill>
        <p:spPr>
          <a:xfrm>
            <a:off x="6523920" y="275328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743" name="Shape 873" descr=""/>
          <p:cNvPicPr/>
          <p:nvPr/>
        </p:nvPicPr>
        <p:blipFill>
          <a:blip r:embed="rId27"/>
          <a:stretch/>
        </p:blipFill>
        <p:spPr>
          <a:xfrm>
            <a:off x="6676200" y="290556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744" name="Shape 874" descr=""/>
          <p:cNvPicPr/>
          <p:nvPr/>
        </p:nvPicPr>
        <p:blipFill>
          <a:blip r:embed="rId28"/>
          <a:stretch/>
        </p:blipFill>
        <p:spPr>
          <a:xfrm>
            <a:off x="6828480" y="3057840"/>
            <a:ext cx="765720" cy="949680"/>
          </a:xfrm>
          <a:prstGeom prst="rect">
            <a:avLst/>
          </a:prstGeom>
          <a:ln>
            <a:noFill/>
          </a:ln>
        </p:spPr>
      </p:pic>
      <p:pic>
        <p:nvPicPr>
          <p:cNvPr id="745" name="Shape 875" descr=""/>
          <p:cNvPicPr/>
          <p:nvPr/>
        </p:nvPicPr>
        <p:blipFill>
          <a:blip r:embed="rId29"/>
          <a:stretch/>
        </p:blipFill>
        <p:spPr>
          <a:xfrm>
            <a:off x="6981120" y="3210480"/>
            <a:ext cx="765720" cy="949680"/>
          </a:xfrm>
          <a:prstGeom prst="rect">
            <a:avLst/>
          </a:prstGeom>
          <a:ln>
            <a:noFill/>
          </a:ln>
        </p:spPr>
      </p:pic>
      <p:sp>
        <p:nvSpPr>
          <p:cNvPr id="746" name="CustomShape 37"/>
          <p:cNvSpPr/>
          <p:nvPr/>
        </p:nvSpPr>
        <p:spPr>
          <a:xfrm>
            <a:off x="164988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Payers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7" name="CustomShape 38"/>
          <p:cNvSpPr/>
          <p:nvPr/>
        </p:nvSpPr>
        <p:spPr>
          <a:xfrm>
            <a:off x="6230520" y="1968840"/>
            <a:ext cx="1236600" cy="1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Payees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8" name="CustomShape 39"/>
          <p:cNvSpPr/>
          <p:nvPr/>
        </p:nvSpPr>
        <p:spPr>
          <a:xfrm>
            <a:off x="283680" y="4822560"/>
            <a:ext cx="8637120" cy="175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980000"/>
                </a:solidFill>
                <a:latin typeface="Arial"/>
                <a:ea typeface="Arial"/>
              </a:rPr>
              <a:t>2 directions</a:t>
            </a:r>
            <a:endParaRPr b="0" lang="en-US" sz="2600" spc="-1" strike="noStrike"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centralized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(using an intermediary)</a:t>
            </a:r>
            <a:endParaRPr b="0" lang="en-US" sz="2400" spc="-1" strike="noStrike"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decentralized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(direct communication of participants)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TextShape 1"/>
          <p:cNvSpPr txBox="1"/>
          <p:nvPr/>
        </p:nvSpPr>
        <p:spPr>
          <a:xfrm>
            <a:off x="457200" y="-182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Overview of Mixing Services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CustomShape 2"/>
          <p:cNvSpPr/>
          <p:nvPr/>
        </p:nvSpPr>
        <p:spPr>
          <a:xfrm>
            <a:off x="155520" y="-503280"/>
            <a:ext cx="1752120" cy="104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CustomShape 3"/>
          <p:cNvSpPr/>
          <p:nvPr/>
        </p:nvSpPr>
        <p:spPr>
          <a:xfrm>
            <a:off x="307800" y="-351000"/>
            <a:ext cx="1752120" cy="104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2" name="CustomShape 4"/>
          <p:cNvSpPr/>
          <p:nvPr/>
        </p:nvSpPr>
        <p:spPr>
          <a:xfrm>
            <a:off x="155520" y="841320"/>
            <a:ext cx="3992760" cy="580356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753" name="CustomShape 5"/>
          <p:cNvSpPr/>
          <p:nvPr/>
        </p:nvSpPr>
        <p:spPr>
          <a:xfrm>
            <a:off x="2259000" y="3005640"/>
            <a:ext cx="1889280" cy="161532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CustomShape 6"/>
          <p:cNvSpPr/>
          <p:nvPr/>
        </p:nvSpPr>
        <p:spPr>
          <a:xfrm>
            <a:off x="155520" y="-914400"/>
            <a:ext cx="1904760" cy="19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CustomShape 7"/>
          <p:cNvSpPr/>
          <p:nvPr/>
        </p:nvSpPr>
        <p:spPr>
          <a:xfrm>
            <a:off x="155520" y="-762120"/>
            <a:ext cx="1904760" cy="19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CustomShape 8"/>
          <p:cNvSpPr/>
          <p:nvPr/>
        </p:nvSpPr>
        <p:spPr>
          <a:xfrm>
            <a:off x="307800" y="-609480"/>
            <a:ext cx="1904760" cy="19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7" name="CustomShape 9"/>
          <p:cNvSpPr/>
          <p:nvPr/>
        </p:nvSpPr>
        <p:spPr>
          <a:xfrm>
            <a:off x="4956120" y="841320"/>
            <a:ext cx="3992760" cy="580356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758" name="CustomShape 10"/>
          <p:cNvSpPr/>
          <p:nvPr/>
        </p:nvSpPr>
        <p:spPr>
          <a:xfrm>
            <a:off x="7059600" y="3005640"/>
            <a:ext cx="1889280" cy="161532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CustomShape 11"/>
          <p:cNvSpPr/>
          <p:nvPr/>
        </p:nvSpPr>
        <p:spPr>
          <a:xfrm>
            <a:off x="483840" y="1037160"/>
            <a:ext cx="345960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Decentralized Solutions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760" name="CustomShape 12"/>
          <p:cNvSpPr/>
          <p:nvPr/>
        </p:nvSpPr>
        <p:spPr>
          <a:xfrm>
            <a:off x="5394600" y="1037160"/>
            <a:ext cx="314928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Centralized Solutions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761" name="Shape 897" descr=""/>
          <p:cNvPicPr/>
          <p:nvPr/>
        </p:nvPicPr>
        <p:blipFill>
          <a:blip r:embed="rId1"/>
          <a:stretch/>
        </p:blipFill>
        <p:spPr>
          <a:xfrm>
            <a:off x="307800" y="1615320"/>
            <a:ext cx="403200" cy="403200"/>
          </a:xfrm>
          <a:prstGeom prst="rect">
            <a:avLst/>
          </a:prstGeom>
          <a:ln>
            <a:noFill/>
          </a:ln>
        </p:spPr>
      </p:pic>
      <p:sp>
        <p:nvSpPr>
          <p:cNvPr id="762" name="CustomShape 13"/>
          <p:cNvSpPr/>
          <p:nvPr/>
        </p:nvSpPr>
        <p:spPr>
          <a:xfrm>
            <a:off x="735120" y="1566000"/>
            <a:ext cx="293220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  <a:ea typeface="Arial"/>
              </a:rPr>
              <a:t>Require coordination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63" name="CustomShape 14"/>
          <p:cNvSpPr/>
          <p:nvPr/>
        </p:nvSpPr>
        <p:spPr>
          <a:xfrm>
            <a:off x="727920" y="2088000"/>
            <a:ext cx="2780280" cy="28083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Calibri"/>
              </a:rPr>
              <a:t>Vulnerable to DoS &amp; Sybil Attacks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Calibri"/>
              </a:rPr>
              <a:t>+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Calibri"/>
              </a:rPr>
              <a:t>Small Anonymity Set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64" name="Shape 900" descr=""/>
          <p:cNvPicPr/>
          <p:nvPr/>
        </p:nvPicPr>
        <p:blipFill>
          <a:blip r:embed="rId2"/>
          <a:stretch/>
        </p:blipFill>
        <p:spPr>
          <a:xfrm>
            <a:off x="2212920" y="3497400"/>
            <a:ext cx="1062720" cy="1142640"/>
          </a:xfrm>
          <a:prstGeom prst="rect">
            <a:avLst/>
          </a:prstGeom>
          <a:ln>
            <a:noFill/>
          </a:ln>
        </p:spPr>
      </p:pic>
      <p:pic>
        <p:nvPicPr>
          <p:cNvPr id="765" name="Shape 901" descr=""/>
          <p:cNvPicPr/>
          <p:nvPr/>
        </p:nvPicPr>
        <p:blipFill>
          <a:blip r:embed="rId3"/>
          <a:srcRect l="31091" t="0" r="0" b="0"/>
          <a:stretch/>
        </p:blipFill>
        <p:spPr>
          <a:xfrm>
            <a:off x="898560" y="3596040"/>
            <a:ext cx="1161720" cy="571680"/>
          </a:xfrm>
          <a:prstGeom prst="rect">
            <a:avLst/>
          </a:prstGeom>
          <a:ln>
            <a:noFill/>
          </a:ln>
        </p:spPr>
      </p:pic>
      <p:pic>
        <p:nvPicPr>
          <p:cNvPr id="766" name="Shape 902" descr=""/>
          <p:cNvPicPr/>
          <p:nvPr/>
        </p:nvPicPr>
        <p:blipFill>
          <a:blip r:embed="rId4"/>
          <a:stretch/>
        </p:blipFill>
        <p:spPr>
          <a:xfrm>
            <a:off x="5261040" y="1615320"/>
            <a:ext cx="403200" cy="403200"/>
          </a:xfrm>
          <a:prstGeom prst="rect">
            <a:avLst/>
          </a:prstGeom>
          <a:ln>
            <a:noFill/>
          </a:ln>
        </p:spPr>
      </p:pic>
      <p:sp>
        <p:nvSpPr>
          <p:cNvPr id="767" name="CustomShape 15"/>
          <p:cNvSpPr/>
          <p:nvPr/>
        </p:nvSpPr>
        <p:spPr>
          <a:xfrm>
            <a:off x="5688000" y="1566000"/>
            <a:ext cx="293220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  <a:ea typeface="Arial"/>
              </a:rPr>
              <a:t>Tumbler Availability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68" name="CustomShape 16"/>
          <p:cNvSpPr/>
          <p:nvPr/>
        </p:nvSpPr>
        <p:spPr>
          <a:xfrm>
            <a:off x="1309320" y="5039640"/>
            <a:ext cx="1685520" cy="142344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Mixing takes hours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69" name="CustomShape 17"/>
          <p:cNvSpPr/>
          <p:nvPr/>
        </p:nvSpPr>
        <p:spPr>
          <a:xfrm>
            <a:off x="1778760" y="5794920"/>
            <a:ext cx="84492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Xim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70" name="CustomShape 18"/>
          <p:cNvSpPr/>
          <p:nvPr/>
        </p:nvSpPr>
        <p:spPr>
          <a:xfrm>
            <a:off x="5256720" y="2057400"/>
            <a:ext cx="3590640" cy="19047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Vulnerable to Bitcoin Theft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771" name="Shape 908" descr=""/>
          <p:cNvPicPr/>
          <p:nvPr/>
        </p:nvPicPr>
        <p:blipFill>
          <a:blip r:embed="rId5"/>
          <a:stretch/>
        </p:blipFill>
        <p:spPr>
          <a:xfrm>
            <a:off x="5305320" y="2684160"/>
            <a:ext cx="1223640" cy="1180440"/>
          </a:xfrm>
          <a:prstGeom prst="rect">
            <a:avLst/>
          </a:prstGeom>
          <a:ln>
            <a:noFill/>
          </a:ln>
        </p:spPr>
      </p:pic>
      <p:pic>
        <p:nvPicPr>
          <p:cNvPr id="772" name="Shape 909" descr=""/>
          <p:cNvPicPr/>
          <p:nvPr/>
        </p:nvPicPr>
        <p:blipFill>
          <a:blip r:embed="rId6"/>
          <a:stretch/>
        </p:blipFill>
        <p:spPr>
          <a:xfrm>
            <a:off x="6942240" y="2643120"/>
            <a:ext cx="1767960" cy="477000"/>
          </a:xfrm>
          <a:prstGeom prst="rect">
            <a:avLst/>
          </a:prstGeom>
          <a:ln>
            <a:noFill/>
          </a:ln>
        </p:spPr>
      </p:pic>
      <p:sp>
        <p:nvSpPr>
          <p:cNvPr id="773" name="CustomShape 19"/>
          <p:cNvSpPr/>
          <p:nvPr/>
        </p:nvSpPr>
        <p:spPr>
          <a:xfrm>
            <a:off x="5257800" y="2557440"/>
            <a:ext cx="1752120" cy="37666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b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Tumbler                                           breaks anonymity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774" name="Shape 911" descr=""/>
          <p:cNvPicPr/>
          <p:nvPr/>
        </p:nvPicPr>
        <p:blipFill>
          <a:blip r:embed="rId7"/>
          <a:stretch/>
        </p:blipFill>
        <p:spPr>
          <a:xfrm>
            <a:off x="5455080" y="4263480"/>
            <a:ext cx="990360" cy="990360"/>
          </a:xfrm>
          <a:prstGeom prst="rect">
            <a:avLst/>
          </a:prstGeom>
          <a:ln>
            <a:noFill/>
          </a:ln>
        </p:spPr>
      </p:pic>
      <p:sp>
        <p:nvSpPr>
          <p:cNvPr id="775" name="CustomShape 20"/>
          <p:cNvSpPr/>
          <p:nvPr/>
        </p:nvSpPr>
        <p:spPr>
          <a:xfrm>
            <a:off x="7151400" y="4506120"/>
            <a:ext cx="168552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TumbleBit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776" name="Shape 913" descr=""/>
          <p:cNvPicPr/>
          <p:nvPr/>
        </p:nvPicPr>
        <p:blipFill>
          <a:blip r:embed="rId8"/>
          <a:stretch/>
        </p:blipFill>
        <p:spPr>
          <a:xfrm>
            <a:off x="7556760" y="4913640"/>
            <a:ext cx="844920" cy="636120"/>
          </a:xfrm>
          <a:prstGeom prst="rect">
            <a:avLst/>
          </a:prstGeom>
          <a:ln>
            <a:noFill/>
          </a:ln>
        </p:spPr>
      </p:pic>
      <p:sp>
        <p:nvSpPr>
          <p:cNvPr id="777" name="CustomShape 21"/>
          <p:cNvSpPr/>
          <p:nvPr/>
        </p:nvSpPr>
        <p:spPr>
          <a:xfrm>
            <a:off x="7227720" y="6160320"/>
            <a:ext cx="1396080" cy="26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**Mobius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CustomShape 1"/>
          <p:cNvSpPr/>
          <p:nvPr/>
        </p:nvSpPr>
        <p:spPr>
          <a:xfrm>
            <a:off x="569520" y="2507040"/>
            <a:ext cx="8229240" cy="18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Tumblebit: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An Untrusted </a:t>
            </a:r>
            <a:r>
              <a:rPr b="1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Bitcoin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-Compatible Anonymous Payment Hub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779" name="CustomShape 2"/>
          <p:cNvSpPr/>
          <p:nvPr/>
        </p:nvSpPr>
        <p:spPr>
          <a:xfrm>
            <a:off x="0" y="5473440"/>
            <a:ext cx="8878680" cy="13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latin typeface="Arial"/>
                <a:ea typeface="Arial"/>
              </a:rPr>
              <a:t>Joint work: </a:t>
            </a:r>
            <a:r>
              <a:rPr b="0" lang="en-US" sz="2000" spc="-1" strike="noStrike">
                <a:solidFill>
                  <a:srgbClr val="434343"/>
                </a:solidFill>
                <a:latin typeface="Calibri"/>
                <a:ea typeface="Calibri"/>
              </a:rPr>
              <a:t>Ethan Heilman, Leen Al Shenibr, Alessandra Scafuro, Sharon Goldberg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666666"/>
                </a:solidFill>
                <a:latin typeface="Arial"/>
                <a:ea typeface="Arial"/>
              </a:rPr>
              <a:t>Thanks to Ethan for some of the slides!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780" name="Shape 922" descr=""/>
          <p:cNvPicPr/>
          <p:nvPr/>
        </p:nvPicPr>
        <p:blipFill>
          <a:blip r:embed="rId1"/>
          <a:stretch/>
        </p:blipFill>
        <p:spPr>
          <a:xfrm>
            <a:off x="5960160" y="1940400"/>
            <a:ext cx="1544400" cy="116244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CustomShape 1"/>
          <p:cNvSpPr/>
          <p:nvPr/>
        </p:nvSpPr>
        <p:spPr>
          <a:xfrm>
            <a:off x="2133720" y="4114800"/>
            <a:ext cx="8610120" cy="13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TumbleBit can be used as a classic Bitcoin tumbler: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k-anonymity within a mix, 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4 transactions confirmed in 2 blocks (~20mins)</a:t>
            </a:r>
            <a:endParaRPr b="0" lang="en-U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782" name="CustomShape 2"/>
          <p:cNvSpPr/>
          <p:nvPr/>
        </p:nvSpPr>
        <p:spPr>
          <a:xfrm>
            <a:off x="747000" y="624600"/>
            <a:ext cx="7863120" cy="185868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TumbleBit is: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Private: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Unlinkable Bitcoin payments and k-anonymous mixing,</a:t>
            </a: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Untrusted: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No one including Tumbler can steal or link payments.</a:t>
            </a: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Scalable (many payments):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scales transaction velocity and volume.</a:t>
            </a:r>
            <a:endParaRPr b="0" lang="en-US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Compatible: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Works with today's Bitcoin protocol.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783" name="CustomShape 3"/>
          <p:cNvSpPr/>
          <p:nvPr/>
        </p:nvSpPr>
        <p:spPr>
          <a:xfrm>
            <a:off x="2133720" y="5181480"/>
            <a:ext cx="8610120" cy="13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When TumbleBit is used to make many payments: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Unlinkability within the payment phase,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Payments confirmed in seconds,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Payments are off-blockchain,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... don’t take up space on the blockchain.</a:t>
            </a:r>
            <a:endParaRPr b="0" lang="en-US" sz="20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784" name="CustomShape 4"/>
          <p:cNvSpPr/>
          <p:nvPr/>
        </p:nvSpPr>
        <p:spPr>
          <a:xfrm>
            <a:off x="1804320" y="3550320"/>
            <a:ext cx="4867560" cy="56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Two ways to use TumbleBit:</a:t>
            </a:r>
            <a:endParaRPr b="0" lang="en-US" sz="2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785" name="CustomShape 5"/>
          <p:cNvSpPr/>
          <p:nvPr/>
        </p:nvSpPr>
        <p:spPr>
          <a:xfrm>
            <a:off x="1434240" y="2419920"/>
            <a:ext cx="6606000" cy="125028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Why is compatibility hard?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Our protocol must work with highly constrained Bitcoin scripts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which provide two very limited cryptographic operations.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Transactions can check ECDSA sigs and hash preimages.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86" name="Shape 933" descr=""/>
          <p:cNvPicPr/>
          <p:nvPr/>
        </p:nvPicPr>
        <p:blipFill>
          <a:blip r:embed="rId1"/>
          <a:stretch/>
        </p:blipFill>
        <p:spPr>
          <a:xfrm>
            <a:off x="685800" y="4542840"/>
            <a:ext cx="1218960" cy="917640"/>
          </a:xfrm>
          <a:prstGeom prst="rect">
            <a:avLst/>
          </a:prstGeom>
          <a:ln>
            <a:noFill/>
          </a:ln>
        </p:spPr>
      </p:pic>
      <p:sp>
        <p:nvSpPr>
          <p:cNvPr id="787" name="CustomShape 6"/>
          <p:cNvSpPr/>
          <p:nvPr/>
        </p:nvSpPr>
        <p:spPr>
          <a:xfrm>
            <a:off x="2033640" y="4001760"/>
            <a:ext cx="5524200" cy="1142640"/>
          </a:xfrm>
          <a:prstGeom prst="wedgeRoundRectCallout">
            <a:avLst>
              <a:gd name="adj1" fmla="val -60690"/>
              <a:gd name="adj2" fmla="val 56054"/>
              <a:gd name="adj3" fmla="val 0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When used to make many payments, TumbleBit helps scale Bitcoin’s transaction velocity (faster payments), 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and transaction volume (more payments).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CustomShape 2"/>
          <p:cNvSpPr/>
          <p:nvPr/>
        </p:nvSpPr>
        <p:spPr>
          <a:xfrm>
            <a:off x="419040" y="1824120"/>
            <a:ext cx="8285040" cy="3056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Goal: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make multiple Bitcoin transactions without commiting all of the transactions to the Bitcoin blockchain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One candidate implementation is by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Hashed Timelock Contracts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(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HTLC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s)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790" name="Shape 942" descr=""/>
          <p:cNvPicPr/>
          <p:nvPr/>
        </p:nvPicPr>
        <p:blipFill>
          <a:blip r:embed="rId1"/>
          <a:stretch/>
        </p:blipFill>
        <p:spPr>
          <a:xfrm>
            <a:off x="3350160" y="4662720"/>
            <a:ext cx="5240520" cy="118908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92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4" name="Shape 950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795" name="Shape 951" descr=""/>
          <p:cNvPicPr/>
          <p:nvPr/>
        </p:nvPicPr>
        <p:blipFill>
          <a:blip r:embed="rId2"/>
          <a:stretch/>
        </p:blipFill>
        <p:spPr>
          <a:xfrm>
            <a:off x="453960" y="235260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796" name="CustomShape 4"/>
          <p:cNvSpPr/>
          <p:nvPr/>
        </p:nvSpPr>
        <p:spPr>
          <a:xfrm>
            <a:off x="76680" y="228024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97" name="Shape 953" descr=""/>
          <p:cNvPicPr/>
          <p:nvPr/>
        </p:nvPicPr>
        <p:blipFill>
          <a:blip r:embed="rId3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798" name="CustomShape 5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99" name="TextShape 6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CustomShape 7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CustomShape 1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2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03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Custom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5" name="Shape 965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806" name="Shape 966" descr=""/>
          <p:cNvPicPr/>
          <p:nvPr/>
        </p:nvPicPr>
        <p:blipFill>
          <a:blip r:embed="rId2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07" name="CustomShape 5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08" name="Shape 968" descr=""/>
          <p:cNvPicPr/>
          <p:nvPr/>
        </p:nvPicPr>
        <p:blipFill>
          <a:blip r:embed="rId3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809" name="CustomShape 6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10" name="CustomShape 7"/>
          <p:cNvSpPr/>
          <p:nvPr/>
        </p:nvSpPr>
        <p:spPr>
          <a:xfrm>
            <a:off x="844200" y="2473920"/>
            <a:ext cx="141840" cy="198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8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812" name="TextShape 9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3" name="CustomShape 10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14" name="CustomShape 11"/>
          <p:cNvSpPr/>
          <p:nvPr/>
        </p:nvSpPr>
        <p:spPr>
          <a:xfrm>
            <a:off x="460440" y="3637080"/>
            <a:ext cx="3806280" cy="150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Create a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multisig address/ public-key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for Alice and Hub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Send the funds to this address</a:t>
            </a:r>
            <a:endParaRPr b="0" lang="en-U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The funds are spendable if both Alice and the Hub sign</a:t>
            </a:r>
            <a:endParaRPr b="0" lang="en-US" sz="1400" spc="-1" strike="noStrike"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16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18" name="Shape 982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819" name="Shape 983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820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21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22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TextShape 7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CustomShape 8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CustomShape 9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826" name="Shape 990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27" name="CustomShape 10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28" name="CustomShape 11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30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2" name="Shape 1000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833" name="Shape 1001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834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35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36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CustomShape 7"/>
          <p:cNvSpPr/>
          <p:nvPr/>
        </p:nvSpPr>
        <p:spPr>
          <a:xfrm>
            <a:off x="650880" y="4610520"/>
            <a:ext cx="3200400" cy="54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Alice wants to transfer 2       to Hub    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38" name="Shape 1006" descr=""/>
          <p:cNvPicPr/>
          <p:nvPr/>
        </p:nvPicPr>
        <p:blipFill>
          <a:blip r:embed="rId3"/>
          <a:stretch/>
        </p:blipFill>
        <p:spPr>
          <a:xfrm>
            <a:off x="2676600" y="46994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39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" name="CustomShape 9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CustomShape 10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842" name="Shape 1010" descr=""/>
          <p:cNvPicPr/>
          <p:nvPr/>
        </p:nvPicPr>
        <p:blipFill>
          <a:blip r:embed="rId4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43" name="CustomShape 11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44" name="CustomShape 12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46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8" name="Shape 1020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849" name="Shape 1021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850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51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52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7"/>
          <p:cNvSpPr/>
          <p:nvPr/>
        </p:nvSpPr>
        <p:spPr>
          <a:xfrm>
            <a:off x="4682520" y="4142160"/>
            <a:ext cx="37306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Direct payments between them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(off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54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CustomShape 9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56" name="CustomShape 10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CustomShape 11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858" name="Shape 1030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59" name="CustomShape 12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60" name="CustomShape 13"/>
          <p:cNvSpPr/>
          <p:nvPr/>
        </p:nvSpPr>
        <p:spPr>
          <a:xfrm>
            <a:off x="650880" y="4610520"/>
            <a:ext cx="3200400" cy="54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Alice wants to transfer 2       to Hub    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61" name="Shape 1033" descr=""/>
          <p:cNvPicPr/>
          <p:nvPr/>
        </p:nvPicPr>
        <p:blipFill>
          <a:blip r:embed="rId4"/>
          <a:stretch/>
        </p:blipFill>
        <p:spPr>
          <a:xfrm>
            <a:off x="2676600" y="4699440"/>
            <a:ext cx="233280" cy="2322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311760" y="28872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300" spc="-1" strike="noStrike">
                <a:solidFill>
                  <a:srgbClr val="434343"/>
                </a:solidFill>
                <a:latin typeface="Arial"/>
                <a:ea typeface="Arial"/>
              </a:rPr>
              <a:t>Who maintains the Bitcoin Blockchain?</a:t>
            </a:r>
            <a:br/>
            <a:endParaRPr b="0" lang="en-US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Shape 169" descr=""/>
          <p:cNvPicPr/>
          <p:nvPr/>
        </p:nvPicPr>
        <p:blipFill>
          <a:blip r:embed="rId1"/>
          <a:stretch/>
        </p:blipFill>
        <p:spPr>
          <a:xfrm>
            <a:off x="6383160" y="18763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52" name="Shape 170" descr=""/>
          <p:cNvPicPr/>
          <p:nvPr/>
        </p:nvPicPr>
        <p:blipFill>
          <a:blip r:embed="rId2"/>
          <a:stretch/>
        </p:blipFill>
        <p:spPr>
          <a:xfrm>
            <a:off x="8191080" y="18763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53" name="Shape 171" descr=""/>
          <p:cNvPicPr/>
          <p:nvPr/>
        </p:nvPicPr>
        <p:blipFill>
          <a:blip r:embed="rId3"/>
          <a:stretch/>
        </p:blipFill>
        <p:spPr>
          <a:xfrm>
            <a:off x="4575600" y="18511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54" name="Shape 172" descr=""/>
          <p:cNvPicPr/>
          <p:nvPr/>
        </p:nvPicPr>
        <p:blipFill>
          <a:blip r:embed="rId4"/>
          <a:stretch/>
        </p:blipFill>
        <p:spPr>
          <a:xfrm>
            <a:off x="5490000" y="18511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55" name="Shape 173" descr=""/>
          <p:cNvPicPr/>
          <p:nvPr/>
        </p:nvPicPr>
        <p:blipFill>
          <a:blip r:embed="rId5"/>
          <a:stretch/>
        </p:blipFill>
        <p:spPr>
          <a:xfrm>
            <a:off x="7266960" y="187632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56" name="CustomShape 2"/>
          <p:cNvSpPr/>
          <p:nvPr/>
        </p:nvSpPr>
        <p:spPr>
          <a:xfrm>
            <a:off x="188280" y="1707120"/>
            <a:ext cx="26474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Every transaction is broadcasted to all users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7" name="Shape 175" descr=""/>
          <p:cNvPicPr/>
          <p:nvPr/>
        </p:nvPicPr>
        <p:blipFill>
          <a:blip r:embed="rId6"/>
          <a:stretch/>
        </p:blipFill>
        <p:spPr>
          <a:xfrm>
            <a:off x="2626920" y="1238040"/>
            <a:ext cx="1844640" cy="138348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63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65" name="Shape 1041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866" name="Shape 1042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867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68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69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CustomShape 7"/>
          <p:cNvSpPr/>
          <p:nvPr/>
        </p:nvSpPr>
        <p:spPr>
          <a:xfrm>
            <a:off x="4682520" y="4142160"/>
            <a:ext cx="37306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Direct payments between them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(off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71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2" name="CustomShape 9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3" name="CustomShape 10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4" name="CustomShape 11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875" name="Shape 1051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76" name="CustomShape 12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77" name="CustomShape 13"/>
          <p:cNvSpPr/>
          <p:nvPr/>
        </p:nvSpPr>
        <p:spPr>
          <a:xfrm>
            <a:off x="795240" y="36248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14"/>
          <p:cNvSpPr/>
          <p:nvPr/>
        </p:nvSpPr>
        <p:spPr>
          <a:xfrm>
            <a:off x="925560" y="354888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8                Hub 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879" name="CustomShape 15"/>
          <p:cNvSpPr/>
          <p:nvPr/>
        </p:nvSpPr>
        <p:spPr>
          <a:xfrm>
            <a:off x="1023840" y="409644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80" name="Shape 1056" descr=""/>
          <p:cNvPicPr/>
          <p:nvPr/>
        </p:nvPicPr>
        <p:blipFill>
          <a:blip r:embed="rId4"/>
          <a:stretch/>
        </p:blipFill>
        <p:spPr>
          <a:xfrm>
            <a:off x="2448000" y="386136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881" name="Shape 1057" descr=""/>
          <p:cNvPicPr/>
          <p:nvPr/>
        </p:nvPicPr>
        <p:blipFill>
          <a:blip r:embed="rId5"/>
          <a:stretch/>
        </p:blipFill>
        <p:spPr>
          <a:xfrm>
            <a:off x="1533600" y="386136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82" name="CustomShape 16"/>
          <p:cNvSpPr/>
          <p:nvPr/>
        </p:nvSpPr>
        <p:spPr>
          <a:xfrm>
            <a:off x="650880" y="4610520"/>
            <a:ext cx="3200400" cy="54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Alice wants to transfer 2       to Hub    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83" name="Shape 1059" descr=""/>
          <p:cNvPicPr/>
          <p:nvPr/>
        </p:nvPicPr>
        <p:blipFill>
          <a:blip r:embed="rId6"/>
          <a:stretch/>
        </p:blipFill>
        <p:spPr>
          <a:xfrm>
            <a:off x="2676600" y="4699440"/>
            <a:ext cx="233280" cy="23220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85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7" name="Shape 1067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888" name="Shape 1068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889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890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91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CustomShape 7"/>
          <p:cNvSpPr/>
          <p:nvPr/>
        </p:nvSpPr>
        <p:spPr>
          <a:xfrm>
            <a:off x="4682520" y="4142160"/>
            <a:ext cx="37306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Direct payments between them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(off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93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CustomShape 9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95" name="CustomShape 10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11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897" name="Shape 1077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898" name="CustomShape 12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99" name="CustomShape 13"/>
          <p:cNvSpPr/>
          <p:nvPr/>
        </p:nvSpPr>
        <p:spPr>
          <a:xfrm>
            <a:off x="795240" y="36248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CustomShape 14"/>
          <p:cNvSpPr/>
          <p:nvPr/>
        </p:nvSpPr>
        <p:spPr>
          <a:xfrm>
            <a:off x="925560" y="354888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8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Hub 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901" name="Shape 1081" descr=""/>
          <p:cNvPicPr/>
          <p:nvPr/>
        </p:nvPicPr>
        <p:blipFill>
          <a:blip r:embed="rId4"/>
          <a:stretch/>
        </p:blipFill>
        <p:spPr>
          <a:xfrm>
            <a:off x="2448000" y="386136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02" name="Shape 1082" descr=""/>
          <p:cNvPicPr/>
          <p:nvPr/>
        </p:nvPicPr>
        <p:blipFill>
          <a:blip r:embed="rId5"/>
          <a:stretch/>
        </p:blipFill>
        <p:spPr>
          <a:xfrm>
            <a:off x="1533600" y="386136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03" name="CustomShape 15"/>
          <p:cNvSpPr/>
          <p:nvPr/>
        </p:nvSpPr>
        <p:spPr>
          <a:xfrm>
            <a:off x="1919520" y="4306680"/>
            <a:ext cx="9072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04" name="CustomShape 16"/>
          <p:cNvSpPr/>
          <p:nvPr/>
        </p:nvSpPr>
        <p:spPr>
          <a:xfrm>
            <a:off x="795240" y="484416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5" name="CustomShape 17"/>
          <p:cNvSpPr/>
          <p:nvPr/>
        </p:nvSpPr>
        <p:spPr>
          <a:xfrm>
            <a:off x="1023840" y="5315760"/>
            <a:ext cx="304560" cy="3045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06" name="Shape 1086" descr=""/>
          <p:cNvPicPr/>
          <p:nvPr/>
        </p:nvPicPr>
        <p:blipFill>
          <a:blip r:embed="rId6"/>
          <a:stretch/>
        </p:blipFill>
        <p:spPr>
          <a:xfrm>
            <a:off x="2448000" y="508068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07" name="Shape 1087" descr=""/>
          <p:cNvPicPr/>
          <p:nvPr/>
        </p:nvPicPr>
        <p:blipFill>
          <a:blip r:embed="rId7"/>
          <a:stretch/>
        </p:blipFill>
        <p:spPr>
          <a:xfrm>
            <a:off x="1533600" y="508068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08" name="CustomShape 18"/>
          <p:cNvSpPr/>
          <p:nvPr/>
        </p:nvSpPr>
        <p:spPr>
          <a:xfrm>
            <a:off x="925560" y="47678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3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7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909" name="CustomShape 19"/>
          <p:cNvSpPr/>
          <p:nvPr/>
        </p:nvSpPr>
        <p:spPr>
          <a:xfrm>
            <a:off x="3490560" y="3648960"/>
            <a:ext cx="597240" cy="1953720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CustomShape 20"/>
          <p:cNvSpPr/>
          <p:nvPr/>
        </p:nvSpPr>
        <p:spPr>
          <a:xfrm>
            <a:off x="1023840" y="409644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11" name="CustomShape 21"/>
          <p:cNvSpPr/>
          <p:nvPr/>
        </p:nvSpPr>
        <p:spPr>
          <a:xfrm>
            <a:off x="1023840" y="531576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13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5" name="Shape 1099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916" name="Shape 1100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917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18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19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0" name="CustomShape 7"/>
          <p:cNvSpPr/>
          <p:nvPr/>
        </p:nvSpPr>
        <p:spPr>
          <a:xfrm>
            <a:off x="4682520" y="4142160"/>
            <a:ext cx="37306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Direct payments between them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(off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21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2" name="CustomShape 9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23" name="CustomShape 10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4" name="CustomShape 11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925" name="Shape 1109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26" name="CustomShape 12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27" name="CustomShape 13"/>
          <p:cNvSpPr/>
          <p:nvPr/>
        </p:nvSpPr>
        <p:spPr>
          <a:xfrm>
            <a:off x="795240" y="36248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CustomShape 14"/>
          <p:cNvSpPr/>
          <p:nvPr/>
        </p:nvSpPr>
        <p:spPr>
          <a:xfrm>
            <a:off x="925560" y="354888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8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929" name="Shape 1113" descr=""/>
          <p:cNvPicPr/>
          <p:nvPr/>
        </p:nvPicPr>
        <p:blipFill>
          <a:blip r:embed="rId4"/>
          <a:stretch/>
        </p:blipFill>
        <p:spPr>
          <a:xfrm>
            <a:off x="2448000" y="386136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30" name="Shape 1114" descr=""/>
          <p:cNvPicPr/>
          <p:nvPr/>
        </p:nvPicPr>
        <p:blipFill>
          <a:blip r:embed="rId5"/>
          <a:stretch/>
        </p:blipFill>
        <p:spPr>
          <a:xfrm>
            <a:off x="1533600" y="386136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31" name="CustomShape 15"/>
          <p:cNvSpPr/>
          <p:nvPr/>
        </p:nvSpPr>
        <p:spPr>
          <a:xfrm>
            <a:off x="1919520" y="4306680"/>
            <a:ext cx="9072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32" name="CustomShape 16"/>
          <p:cNvSpPr/>
          <p:nvPr/>
        </p:nvSpPr>
        <p:spPr>
          <a:xfrm>
            <a:off x="795240" y="484416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3" name="CustomShape 17"/>
          <p:cNvSpPr/>
          <p:nvPr/>
        </p:nvSpPr>
        <p:spPr>
          <a:xfrm>
            <a:off x="1023840" y="5315760"/>
            <a:ext cx="304560" cy="3045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34" name="Shape 1118" descr=""/>
          <p:cNvPicPr/>
          <p:nvPr/>
        </p:nvPicPr>
        <p:blipFill>
          <a:blip r:embed="rId6"/>
          <a:stretch/>
        </p:blipFill>
        <p:spPr>
          <a:xfrm>
            <a:off x="2448000" y="508068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35" name="Shape 1119" descr=""/>
          <p:cNvPicPr/>
          <p:nvPr/>
        </p:nvPicPr>
        <p:blipFill>
          <a:blip r:embed="rId7"/>
          <a:stretch/>
        </p:blipFill>
        <p:spPr>
          <a:xfrm>
            <a:off x="1533600" y="508068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36" name="CustomShape 18"/>
          <p:cNvSpPr/>
          <p:nvPr/>
        </p:nvSpPr>
        <p:spPr>
          <a:xfrm>
            <a:off x="925560" y="47678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3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7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937" name="CustomShape 19"/>
          <p:cNvSpPr/>
          <p:nvPr/>
        </p:nvSpPr>
        <p:spPr>
          <a:xfrm>
            <a:off x="3490560" y="3648960"/>
            <a:ext cx="597240" cy="1953720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8" name="CustomShape 20"/>
          <p:cNvSpPr/>
          <p:nvPr/>
        </p:nvSpPr>
        <p:spPr>
          <a:xfrm flipH="1" rot="10800000">
            <a:off x="3084840" y="4492800"/>
            <a:ext cx="1848960" cy="85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CustomShape 21"/>
          <p:cNvSpPr/>
          <p:nvPr/>
        </p:nvSpPr>
        <p:spPr>
          <a:xfrm rot="10800000">
            <a:off x="3116880" y="4603320"/>
            <a:ext cx="1841040" cy="102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0" name="CustomShape 22"/>
          <p:cNvSpPr/>
          <p:nvPr/>
        </p:nvSpPr>
        <p:spPr>
          <a:xfrm>
            <a:off x="1023840" y="409644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41" name="CustomShape 23"/>
          <p:cNvSpPr/>
          <p:nvPr/>
        </p:nvSpPr>
        <p:spPr>
          <a:xfrm>
            <a:off x="1023840" y="531576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43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5" name="Shape 1133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946" name="Shape 1134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947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48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49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CustomShape 7"/>
          <p:cNvSpPr/>
          <p:nvPr/>
        </p:nvSpPr>
        <p:spPr>
          <a:xfrm>
            <a:off x="4682520" y="4142160"/>
            <a:ext cx="37306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Direct payments between them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(off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51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" name="CustomShape 9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53" name="CustomShape 10"/>
          <p:cNvSpPr/>
          <p:nvPr/>
        </p:nvSpPr>
        <p:spPr>
          <a:xfrm>
            <a:off x="795240" y="27104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4" name="CustomShape 11"/>
          <p:cNvSpPr/>
          <p:nvPr/>
        </p:nvSpPr>
        <p:spPr>
          <a:xfrm>
            <a:off x="925560" y="27104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955" name="Shape 1143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56" name="CustomShape 12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57" name="CustomShape 13"/>
          <p:cNvSpPr/>
          <p:nvPr/>
        </p:nvSpPr>
        <p:spPr>
          <a:xfrm>
            <a:off x="795240" y="36248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8" name="CustomShape 14"/>
          <p:cNvSpPr/>
          <p:nvPr/>
        </p:nvSpPr>
        <p:spPr>
          <a:xfrm>
            <a:off x="925560" y="354888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8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959" name="Shape 1147" descr=""/>
          <p:cNvPicPr/>
          <p:nvPr/>
        </p:nvPicPr>
        <p:blipFill>
          <a:blip r:embed="rId4"/>
          <a:stretch/>
        </p:blipFill>
        <p:spPr>
          <a:xfrm>
            <a:off x="2448000" y="386136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60" name="Shape 1148" descr=""/>
          <p:cNvPicPr/>
          <p:nvPr/>
        </p:nvPicPr>
        <p:blipFill>
          <a:blip r:embed="rId5"/>
          <a:stretch/>
        </p:blipFill>
        <p:spPr>
          <a:xfrm>
            <a:off x="1533600" y="386136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61" name="CustomShape 15"/>
          <p:cNvSpPr/>
          <p:nvPr/>
        </p:nvSpPr>
        <p:spPr>
          <a:xfrm>
            <a:off x="1919520" y="4306680"/>
            <a:ext cx="9072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62" name="CustomShape 16"/>
          <p:cNvSpPr/>
          <p:nvPr/>
        </p:nvSpPr>
        <p:spPr>
          <a:xfrm>
            <a:off x="795240" y="484416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CustomShape 17"/>
          <p:cNvSpPr/>
          <p:nvPr/>
        </p:nvSpPr>
        <p:spPr>
          <a:xfrm>
            <a:off x="1023840" y="5315760"/>
            <a:ext cx="304560" cy="3045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64" name="Shape 1152" descr=""/>
          <p:cNvPicPr/>
          <p:nvPr/>
        </p:nvPicPr>
        <p:blipFill>
          <a:blip r:embed="rId6"/>
          <a:stretch/>
        </p:blipFill>
        <p:spPr>
          <a:xfrm>
            <a:off x="2448000" y="508068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65" name="Shape 1153" descr=""/>
          <p:cNvPicPr/>
          <p:nvPr/>
        </p:nvPicPr>
        <p:blipFill>
          <a:blip r:embed="rId7"/>
          <a:stretch/>
        </p:blipFill>
        <p:spPr>
          <a:xfrm>
            <a:off x="1533600" y="508068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66" name="CustomShape 18"/>
          <p:cNvSpPr/>
          <p:nvPr/>
        </p:nvSpPr>
        <p:spPr>
          <a:xfrm>
            <a:off x="925560" y="47678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3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7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967" name="CustomShape 19"/>
          <p:cNvSpPr/>
          <p:nvPr/>
        </p:nvSpPr>
        <p:spPr>
          <a:xfrm>
            <a:off x="3490560" y="3648960"/>
            <a:ext cx="597240" cy="1953720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20"/>
          <p:cNvSpPr/>
          <p:nvPr/>
        </p:nvSpPr>
        <p:spPr>
          <a:xfrm flipH="1" rot="10800000">
            <a:off x="3084840" y="4492800"/>
            <a:ext cx="1848960" cy="85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9" name="CustomShape 21"/>
          <p:cNvSpPr/>
          <p:nvPr/>
        </p:nvSpPr>
        <p:spPr>
          <a:xfrm rot="10800000">
            <a:off x="3116880" y="4603320"/>
            <a:ext cx="1841040" cy="102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CustomShape 22"/>
          <p:cNvSpPr/>
          <p:nvPr/>
        </p:nvSpPr>
        <p:spPr>
          <a:xfrm rot="5400000">
            <a:off x="3736800" y="5029200"/>
            <a:ext cx="346320" cy="1788120"/>
          </a:xfrm>
          <a:prstGeom prst="bentUpArrow">
            <a:avLst>
              <a:gd name="adj1" fmla="val 30428"/>
              <a:gd name="adj2" fmla="val 14817"/>
              <a:gd name="adj3" fmla="val 25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CustomShape 23"/>
          <p:cNvSpPr/>
          <p:nvPr/>
        </p:nvSpPr>
        <p:spPr>
          <a:xfrm>
            <a:off x="3338280" y="60382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972" name="Shape 1160" descr=""/>
          <p:cNvPicPr/>
          <p:nvPr/>
        </p:nvPicPr>
        <p:blipFill>
          <a:blip r:embed="rId8"/>
          <a:stretch/>
        </p:blipFill>
        <p:spPr>
          <a:xfrm>
            <a:off x="5206320" y="551124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973" name="CustomShape 24"/>
          <p:cNvSpPr/>
          <p:nvPr/>
        </p:nvSpPr>
        <p:spPr>
          <a:xfrm>
            <a:off x="1023840" y="531576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4" name="CustomShape 25"/>
          <p:cNvSpPr/>
          <p:nvPr/>
        </p:nvSpPr>
        <p:spPr>
          <a:xfrm>
            <a:off x="1023840" y="409644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5" name="CustomShape 26"/>
          <p:cNvSpPr/>
          <p:nvPr/>
        </p:nvSpPr>
        <p:spPr>
          <a:xfrm>
            <a:off x="2776320" y="5315760"/>
            <a:ext cx="533160" cy="486360"/>
          </a:xfrm>
          <a:prstGeom prst="rect">
            <a:avLst/>
          </a:prstGeom>
          <a:solidFill>
            <a:srgbClr val="f79646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77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8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79" name="Shape 1171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980" name="Shape 1172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981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982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83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4" name="CustomShape 7"/>
          <p:cNvSpPr/>
          <p:nvPr/>
        </p:nvSpPr>
        <p:spPr>
          <a:xfrm>
            <a:off x="4682520" y="4142160"/>
            <a:ext cx="37306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Direct payments between them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(off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85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CustomShape 9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87" name="CustomShape 10"/>
          <p:cNvSpPr/>
          <p:nvPr/>
        </p:nvSpPr>
        <p:spPr>
          <a:xfrm>
            <a:off x="795240" y="2486160"/>
            <a:ext cx="2675880" cy="100980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8" name="CustomShape 11"/>
          <p:cNvSpPr/>
          <p:nvPr/>
        </p:nvSpPr>
        <p:spPr>
          <a:xfrm>
            <a:off x="925560" y="255816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989" name="Shape 1181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90" name="CustomShape 12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91" name="CustomShape 13"/>
          <p:cNvSpPr/>
          <p:nvPr/>
        </p:nvSpPr>
        <p:spPr>
          <a:xfrm>
            <a:off x="795240" y="36248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2" name="CustomShape 14"/>
          <p:cNvSpPr/>
          <p:nvPr/>
        </p:nvSpPr>
        <p:spPr>
          <a:xfrm>
            <a:off x="925560" y="354888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8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993" name="Shape 1185" descr=""/>
          <p:cNvPicPr/>
          <p:nvPr/>
        </p:nvPicPr>
        <p:blipFill>
          <a:blip r:embed="rId4"/>
          <a:stretch/>
        </p:blipFill>
        <p:spPr>
          <a:xfrm>
            <a:off x="2448000" y="386136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94" name="Shape 1186" descr=""/>
          <p:cNvPicPr/>
          <p:nvPr/>
        </p:nvPicPr>
        <p:blipFill>
          <a:blip r:embed="rId5"/>
          <a:stretch/>
        </p:blipFill>
        <p:spPr>
          <a:xfrm>
            <a:off x="1533600" y="386136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995" name="CustomShape 15"/>
          <p:cNvSpPr/>
          <p:nvPr/>
        </p:nvSpPr>
        <p:spPr>
          <a:xfrm>
            <a:off x="1919520" y="4306680"/>
            <a:ext cx="9072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996" name="CustomShape 16"/>
          <p:cNvSpPr/>
          <p:nvPr/>
        </p:nvSpPr>
        <p:spPr>
          <a:xfrm>
            <a:off x="795240" y="484416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7" name="CustomShape 17"/>
          <p:cNvSpPr/>
          <p:nvPr/>
        </p:nvSpPr>
        <p:spPr>
          <a:xfrm>
            <a:off x="1023840" y="5315760"/>
            <a:ext cx="304560" cy="3045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98" name="Shape 1190" descr=""/>
          <p:cNvPicPr/>
          <p:nvPr/>
        </p:nvPicPr>
        <p:blipFill>
          <a:blip r:embed="rId6"/>
          <a:stretch/>
        </p:blipFill>
        <p:spPr>
          <a:xfrm>
            <a:off x="2448000" y="508068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999" name="Shape 1191" descr=""/>
          <p:cNvPicPr/>
          <p:nvPr/>
        </p:nvPicPr>
        <p:blipFill>
          <a:blip r:embed="rId7"/>
          <a:stretch/>
        </p:blipFill>
        <p:spPr>
          <a:xfrm>
            <a:off x="1533600" y="508068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1000" name="CustomShape 18"/>
          <p:cNvSpPr/>
          <p:nvPr/>
        </p:nvSpPr>
        <p:spPr>
          <a:xfrm>
            <a:off x="925560" y="47678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3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7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1001" name="CustomShape 19"/>
          <p:cNvSpPr/>
          <p:nvPr/>
        </p:nvSpPr>
        <p:spPr>
          <a:xfrm>
            <a:off x="3490560" y="3648960"/>
            <a:ext cx="597240" cy="1953720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2" name="CustomShape 20"/>
          <p:cNvSpPr/>
          <p:nvPr/>
        </p:nvSpPr>
        <p:spPr>
          <a:xfrm flipH="1" rot="10800000">
            <a:off x="3084840" y="4492800"/>
            <a:ext cx="1848960" cy="85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3" name="CustomShape 21"/>
          <p:cNvSpPr/>
          <p:nvPr/>
        </p:nvSpPr>
        <p:spPr>
          <a:xfrm rot="10800000">
            <a:off x="3116880" y="4603320"/>
            <a:ext cx="1841040" cy="102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4" name="CustomShape 22"/>
          <p:cNvSpPr/>
          <p:nvPr/>
        </p:nvSpPr>
        <p:spPr>
          <a:xfrm rot="5400000">
            <a:off x="3736800" y="5029200"/>
            <a:ext cx="346320" cy="1788120"/>
          </a:xfrm>
          <a:prstGeom prst="bentUpArrow">
            <a:avLst>
              <a:gd name="adj1" fmla="val 30428"/>
              <a:gd name="adj2" fmla="val 14817"/>
              <a:gd name="adj3" fmla="val 25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5" name="CustomShape 23"/>
          <p:cNvSpPr/>
          <p:nvPr/>
        </p:nvSpPr>
        <p:spPr>
          <a:xfrm>
            <a:off x="3338280" y="60382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06" name="CustomShape 24"/>
          <p:cNvSpPr/>
          <p:nvPr/>
        </p:nvSpPr>
        <p:spPr>
          <a:xfrm>
            <a:off x="1023840" y="531576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07" name="CustomShape 25"/>
          <p:cNvSpPr/>
          <p:nvPr/>
        </p:nvSpPr>
        <p:spPr>
          <a:xfrm>
            <a:off x="1023840" y="409644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08" name="CustomShape 26"/>
          <p:cNvSpPr/>
          <p:nvPr/>
        </p:nvSpPr>
        <p:spPr>
          <a:xfrm>
            <a:off x="2776320" y="5315760"/>
            <a:ext cx="533160" cy="486360"/>
          </a:xfrm>
          <a:prstGeom prst="rect">
            <a:avLst/>
          </a:prstGeom>
          <a:solidFill>
            <a:srgbClr val="f79646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09" name="CustomShape 27"/>
          <p:cNvSpPr/>
          <p:nvPr/>
        </p:nvSpPr>
        <p:spPr>
          <a:xfrm>
            <a:off x="4757760" y="5133600"/>
            <a:ext cx="4280040" cy="127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980000"/>
                </a:solidFill>
                <a:latin typeface="Arial"/>
                <a:ea typeface="Arial"/>
              </a:rPr>
              <a:t>What if the Hub never added a signature?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10" name="CustomShape 28"/>
          <p:cNvSpPr/>
          <p:nvPr/>
        </p:nvSpPr>
        <p:spPr>
          <a:xfrm flipH="1" rot="10800000">
            <a:off x="4466160" y="6406920"/>
            <a:ext cx="1112400" cy="60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CustomShape 1"/>
          <p:cNvSpPr/>
          <p:nvPr/>
        </p:nvSpPr>
        <p:spPr>
          <a:xfrm>
            <a:off x="4843800" y="1689840"/>
            <a:ext cx="320040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 u="sng">
                <a:solidFill>
                  <a:srgbClr val="4a86e8"/>
                </a:solidFill>
                <a:uFillTx/>
                <a:latin typeface="Calibri"/>
                <a:ea typeface="Calibri"/>
              </a:rPr>
              <a:t>Setup</a:t>
            </a: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 a payment channel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4a86e8"/>
                </a:solidFill>
                <a:latin typeface="Calibri"/>
                <a:ea typeface="Calibri"/>
              </a:rPr>
              <a:t>(on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12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3" name="CustomShape 3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14" name="Shape 1210" descr=""/>
          <p:cNvPicPr/>
          <p:nvPr/>
        </p:nvPicPr>
        <p:blipFill>
          <a:blip r:embed="rId1"/>
          <a:stretch/>
        </p:blipFill>
        <p:spPr>
          <a:xfrm>
            <a:off x="719640" y="1232640"/>
            <a:ext cx="694080" cy="1020960"/>
          </a:xfrm>
          <a:prstGeom prst="rect">
            <a:avLst/>
          </a:prstGeom>
          <a:ln>
            <a:noFill/>
          </a:ln>
        </p:spPr>
      </p:pic>
      <p:pic>
        <p:nvPicPr>
          <p:cNvPr id="1015" name="Shape 1211" descr=""/>
          <p:cNvPicPr/>
          <p:nvPr/>
        </p:nvPicPr>
        <p:blipFill>
          <a:blip r:embed="rId2"/>
          <a:stretch/>
        </p:blipFill>
        <p:spPr>
          <a:xfrm>
            <a:off x="5282640" y="2615760"/>
            <a:ext cx="1881000" cy="1020960"/>
          </a:xfrm>
          <a:prstGeom prst="rect">
            <a:avLst/>
          </a:prstGeom>
          <a:ln>
            <a:noFill/>
          </a:ln>
        </p:spPr>
      </p:pic>
      <p:sp>
        <p:nvSpPr>
          <p:cNvPr id="1016" name="CustomShape 4"/>
          <p:cNvSpPr/>
          <p:nvPr/>
        </p:nvSpPr>
        <p:spPr>
          <a:xfrm>
            <a:off x="795240" y="2081160"/>
            <a:ext cx="907200" cy="1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38761d"/>
                </a:solidFill>
                <a:latin typeface="Arial"/>
                <a:ea typeface="Arial"/>
              </a:rPr>
              <a:t>Alice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17" name="CustomShape 5"/>
          <p:cNvSpPr/>
          <p:nvPr/>
        </p:nvSpPr>
        <p:spPr>
          <a:xfrm>
            <a:off x="3565800" y="32320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18" name="CustomShape 6"/>
          <p:cNvSpPr/>
          <p:nvPr/>
        </p:nvSpPr>
        <p:spPr>
          <a:xfrm>
            <a:off x="3775320" y="3044880"/>
            <a:ext cx="1166400" cy="180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9" name="CustomShape 7"/>
          <p:cNvSpPr/>
          <p:nvPr/>
        </p:nvSpPr>
        <p:spPr>
          <a:xfrm>
            <a:off x="4682520" y="4142160"/>
            <a:ext cx="3730680" cy="4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Direct payments between them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38761d"/>
                </a:solidFill>
                <a:latin typeface="Calibri"/>
                <a:ea typeface="Calibri"/>
              </a:rPr>
              <a:t>(off Blockchain transaction)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20" name="TextShape 8"/>
          <p:cNvSpPr txBox="1"/>
          <p:nvPr/>
        </p:nvSpPr>
        <p:spPr>
          <a:xfrm>
            <a:off x="457200" y="460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800" spc="-1" strike="noStrike">
                <a:solidFill>
                  <a:srgbClr val="000000"/>
                </a:solidFill>
                <a:latin typeface="Calibri"/>
                <a:ea typeface="Calibri"/>
              </a:rPr>
              <a:t>Towards Building Tumblebit</a:t>
            </a:r>
            <a:br/>
            <a:r>
              <a:rPr b="0" lang="en-US" sz="3800" spc="-1" strike="noStrike">
                <a:solidFill>
                  <a:srgbClr val="f79646"/>
                </a:solidFill>
                <a:latin typeface="Calibri"/>
                <a:ea typeface="Calibri"/>
              </a:rPr>
              <a:t>Payment channels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1" name="CustomShape 9"/>
          <p:cNvSpPr/>
          <p:nvPr/>
        </p:nvSpPr>
        <p:spPr>
          <a:xfrm>
            <a:off x="2620080" y="1263600"/>
            <a:ext cx="1269720" cy="10209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22" name="CustomShape 10"/>
          <p:cNvSpPr/>
          <p:nvPr/>
        </p:nvSpPr>
        <p:spPr>
          <a:xfrm>
            <a:off x="795240" y="2486160"/>
            <a:ext cx="2675880" cy="1009800"/>
          </a:xfrm>
          <a:prstGeom prst="roundRect">
            <a:avLst>
              <a:gd name="adj" fmla="val 16667"/>
            </a:avLst>
          </a:prstGeom>
          <a:solidFill>
            <a:srgbClr val="4a7dba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CustomShape 11"/>
          <p:cNvSpPr/>
          <p:nvPr/>
        </p:nvSpPr>
        <p:spPr>
          <a:xfrm>
            <a:off x="925560" y="255816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Hub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Refunded to Alice: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after 1 month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1024" name="Shape 1220" descr=""/>
          <p:cNvPicPr/>
          <p:nvPr/>
        </p:nvPicPr>
        <p:blipFill>
          <a:blip r:embed="rId3"/>
          <a:stretch/>
        </p:blipFill>
        <p:spPr>
          <a:xfrm>
            <a:off x="3359520" y="293184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1025" name="CustomShape 12"/>
          <p:cNvSpPr/>
          <p:nvPr/>
        </p:nvSpPr>
        <p:spPr>
          <a:xfrm>
            <a:off x="2981880" y="2859480"/>
            <a:ext cx="5331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10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26" name="CustomShape 13"/>
          <p:cNvSpPr/>
          <p:nvPr/>
        </p:nvSpPr>
        <p:spPr>
          <a:xfrm>
            <a:off x="795240" y="362484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CustomShape 14"/>
          <p:cNvSpPr/>
          <p:nvPr/>
        </p:nvSpPr>
        <p:spPr>
          <a:xfrm>
            <a:off x="925560" y="354888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8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1028" name="Shape 1224" descr=""/>
          <p:cNvPicPr/>
          <p:nvPr/>
        </p:nvPicPr>
        <p:blipFill>
          <a:blip r:embed="rId4"/>
          <a:stretch/>
        </p:blipFill>
        <p:spPr>
          <a:xfrm>
            <a:off x="2448000" y="386136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1029" name="Shape 1225" descr=""/>
          <p:cNvPicPr/>
          <p:nvPr/>
        </p:nvPicPr>
        <p:blipFill>
          <a:blip r:embed="rId5"/>
          <a:stretch/>
        </p:blipFill>
        <p:spPr>
          <a:xfrm>
            <a:off x="1533600" y="386136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1030" name="CustomShape 15"/>
          <p:cNvSpPr/>
          <p:nvPr/>
        </p:nvSpPr>
        <p:spPr>
          <a:xfrm>
            <a:off x="1919520" y="4306680"/>
            <a:ext cx="9072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…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31" name="CustomShape 16"/>
          <p:cNvSpPr/>
          <p:nvPr/>
        </p:nvSpPr>
        <p:spPr>
          <a:xfrm>
            <a:off x="795240" y="4844160"/>
            <a:ext cx="2675880" cy="7855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2" name="CustomShape 17"/>
          <p:cNvSpPr/>
          <p:nvPr/>
        </p:nvSpPr>
        <p:spPr>
          <a:xfrm>
            <a:off x="1023840" y="5315760"/>
            <a:ext cx="304560" cy="3045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33" name="Shape 1229" descr=""/>
          <p:cNvPicPr/>
          <p:nvPr/>
        </p:nvPicPr>
        <p:blipFill>
          <a:blip r:embed="rId6"/>
          <a:stretch/>
        </p:blipFill>
        <p:spPr>
          <a:xfrm>
            <a:off x="2448000" y="5080680"/>
            <a:ext cx="233280" cy="232200"/>
          </a:xfrm>
          <a:prstGeom prst="rect">
            <a:avLst/>
          </a:prstGeom>
          <a:ln>
            <a:noFill/>
          </a:ln>
        </p:spPr>
      </p:pic>
      <p:pic>
        <p:nvPicPr>
          <p:cNvPr id="1034" name="Shape 1230" descr=""/>
          <p:cNvPicPr/>
          <p:nvPr/>
        </p:nvPicPr>
        <p:blipFill>
          <a:blip r:embed="rId7"/>
          <a:stretch/>
        </p:blipFill>
        <p:spPr>
          <a:xfrm>
            <a:off x="1533600" y="5080680"/>
            <a:ext cx="233280" cy="232200"/>
          </a:xfrm>
          <a:prstGeom prst="rect">
            <a:avLst/>
          </a:prstGeom>
          <a:ln>
            <a:noFill/>
          </a:ln>
        </p:spPr>
      </p:pic>
      <p:sp>
        <p:nvSpPr>
          <p:cNvPr id="1035" name="CustomShape 18"/>
          <p:cNvSpPr/>
          <p:nvPr/>
        </p:nvSpPr>
        <p:spPr>
          <a:xfrm>
            <a:off x="925560" y="4767840"/>
            <a:ext cx="259020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3      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	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Hub 7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1036" name="CustomShape 19"/>
          <p:cNvSpPr/>
          <p:nvPr/>
        </p:nvSpPr>
        <p:spPr>
          <a:xfrm>
            <a:off x="3490560" y="3648960"/>
            <a:ext cx="597240" cy="1953720"/>
          </a:xfrm>
          <a:prstGeom prst="rightBrace">
            <a:avLst>
              <a:gd name="adj1" fmla="val 8333"/>
              <a:gd name="adj2" fmla="val 50000"/>
            </a:avLst>
          </a:prstGeom>
          <a:noFill/>
          <a:ln w="9360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7" name="CustomShape 20"/>
          <p:cNvSpPr/>
          <p:nvPr/>
        </p:nvSpPr>
        <p:spPr>
          <a:xfrm flipH="1" rot="10800000">
            <a:off x="3084840" y="4492800"/>
            <a:ext cx="1848960" cy="85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21"/>
          <p:cNvSpPr/>
          <p:nvPr/>
        </p:nvSpPr>
        <p:spPr>
          <a:xfrm rot="10800000">
            <a:off x="3116880" y="4603320"/>
            <a:ext cx="1841040" cy="102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CustomShape 22"/>
          <p:cNvSpPr/>
          <p:nvPr/>
        </p:nvSpPr>
        <p:spPr>
          <a:xfrm rot="5400000">
            <a:off x="3736800" y="5029200"/>
            <a:ext cx="346320" cy="1788120"/>
          </a:xfrm>
          <a:prstGeom prst="bentUpArrow">
            <a:avLst>
              <a:gd name="adj1" fmla="val 30428"/>
              <a:gd name="adj2" fmla="val 14817"/>
              <a:gd name="adj3" fmla="val 25000"/>
            </a:avLst>
          </a:prstGeom>
          <a:solidFill>
            <a:srgbClr val="f9cb9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0" name="CustomShape 23"/>
          <p:cNvSpPr/>
          <p:nvPr/>
        </p:nvSpPr>
        <p:spPr>
          <a:xfrm>
            <a:off x="3338280" y="6038280"/>
            <a:ext cx="1536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Post on Blockchain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41" name="CustomShape 24"/>
          <p:cNvSpPr/>
          <p:nvPr/>
        </p:nvSpPr>
        <p:spPr>
          <a:xfrm>
            <a:off x="1023840" y="531576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42" name="CustomShape 25"/>
          <p:cNvSpPr/>
          <p:nvPr/>
        </p:nvSpPr>
        <p:spPr>
          <a:xfrm>
            <a:off x="1023840" y="4096440"/>
            <a:ext cx="533160" cy="48636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43" name="CustomShape 26"/>
          <p:cNvSpPr/>
          <p:nvPr/>
        </p:nvSpPr>
        <p:spPr>
          <a:xfrm>
            <a:off x="2776320" y="5315760"/>
            <a:ext cx="533160" cy="486360"/>
          </a:xfrm>
          <a:prstGeom prst="rect">
            <a:avLst/>
          </a:prstGeom>
          <a:solidFill>
            <a:srgbClr val="f79646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44" name="CustomShape 27"/>
          <p:cNvSpPr/>
          <p:nvPr/>
        </p:nvSpPr>
        <p:spPr>
          <a:xfrm>
            <a:off x="4757760" y="5133600"/>
            <a:ext cx="4280040" cy="127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980000"/>
                </a:solidFill>
                <a:latin typeface="Arial"/>
                <a:ea typeface="Arial"/>
              </a:rPr>
              <a:t>What if the Hub never added a signature?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45" name="CustomShape 28"/>
          <p:cNvSpPr/>
          <p:nvPr/>
        </p:nvSpPr>
        <p:spPr>
          <a:xfrm flipH="1" rot="10800000">
            <a:off x="4466160" y="6406920"/>
            <a:ext cx="1112400" cy="60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98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6" name="CustomShape 29"/>
          <p:cNvSpPr/>
          <p:nvPr/>
        </p:nvSpPr>
        <p:spPr>
          <a:xfrm>
            <a:off x="624600" y="3205080"/>
            <a:ext cx="3000960" cy="33912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7" name="CustomShape 30"/>
          <p:cNvSpPr/>
          <p:nvPr/>
        </p:nvSpPr>
        <p:spPr>
          <a:xfrm>
            <a:off x="93600" y="3220200"/>
            <a:ext cx="519120" cy="339120"/>
          </a:xfrm>
          <a:prstGeom prst="rightArrow">
            <a:avLst>
              <a:gd name="adj1" fmla="val 50000"/>
              <a:gd name="adj2" fmla="val 45005"/>
            </a:avLst>
          </a:prstGeom>
          <a:solidFill>
            <a:srgbClr val="ff0000"/>
          </a:solidFill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Shape 1250" descr=""/>
          <p:cNvPicPr/>
          <p:nvPr/>
        </p:nvPicPr>
        <p:blipFill>
          <a:blip r:embed="rId1"/>
          <a:stretch/>
        </p:blipFill>
        <p:spPr>
          <a:xfrm>
            <a:off x="783720" y="196668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049" name="CustomShape 1"/>
          <p:cNvSpPr/>
          <p:nvPr/>
        </p:nvSpPr>
        <p:spPr>
          <a:xfrm>
            <a:off x="798840" y="248652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50" name="CustomShape 2"/>
          <p:cNvSpPr/>
          <p:nvPr/>
        </p:nvSpPr>
        <p:spPr>
          <a:xfrm>
            <a:off x="617760" y="289440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1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1" name="CustomShape 3"/>
          <p:cNvSpPr/>
          <p:nvPr/>
        </p:nvSpPr>
        <p:spPr>
          <a:xfrm>
            <a:off x="617760" y="297072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2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2" name="CustomShape 4"/>
          <p:cNvSpPr/>
          <p:nvPr/>
        </p:nvSpPr>
        <p:spPr>
          <a:xfrm>
            <a:off x="617760" y="304668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3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3" name="CustomShape 5"/>
          <p:cNvSpPr/>
          <p:nvPr/>
        </p:nvSpPr>
        <p:spPr>
          <a:xfrm>
            <a:off x="617760" y="312300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4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4" name="CustomShape 6"/>
          <p:cNvSpPr/>
          <p:nvPr/>
        </p:nvSpPr>
        <p:spPr>
          <a:xfrm>
            <a:off x="617760" y="319932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5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5" name="CustomShape 7"/>
          <p:cNvSpPr/>
          <p:nvPr/>
        </p:nvSpPr>
        <p:spPr>
          <a:xfrm>
            <a:off x="5367240" y="2762280"/>
            <a:ext cx="1672560" cy="589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Close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T:8,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:2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56" name="CustomShape 8"/>
          <p:cNvSpPr/>
          <p:nvPr/>
        </p:nvSpPr>
        <p:spPr>
          <a:xfrm>
            <a:off x="332280" y="1715400"/>
            <a:ext cx="1672560" cy="34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Payers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057" name="Shape 1259" descr=""/>
          <p:cNvPicPr/>
          <p:nvPr/>
        </p:nvPicPr>
        <p:blipFill>
          <a:blip r:embed="rId2"/>
          <a:stretch/>
        </p:blipFill>
        <p:spPr>
          <a:xfrm>
            <a:off x="783720" y="331092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058" name="CustomShape 9"/>
          <p:cNvSpPr/>
          <p:nvPr/>
        </p:nvSpPr>
        <p:spPr>
          <a:xfrm>
            <a:off x="798840" y="383112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59" name="Shape 1262" descr=""/>
          <p:cNvPicPr/>
          <p:nvPr/>
        </p:nvPicPr>
        <p:blipFill>
          <a:blip r:embed="rId3"/>
          <a:stretch/>
        </p:blipFill>
        <p:spPr>
          <a:xfrm>
            <a:off x="750960" y="470448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060" name="CustomShape 10"/>
          <p:cNvSpPr/>
          <p:nvPr/>
        </p:nvSpPr>
        <p:spPr>
          <a:xfrm>
            <a:off x="766080" y="522432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61" name="CustomShape 11"/>
          <p:cNvSpPr/>
          <p:nvPr/>
        </p:nvSpPr>
        <p:spPr>
          <a:xfrm>
            <a:off x="7305120" y="1712160"/>
            <a:ext cx="1672560" cy="34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Payees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062" name="Shape 1266" descr=""/>
          <p:cNvPicPr/>
          <p:nvPr/>
        </p:nvPicPr>
        <p:blipFill>
          <a:blip r:embed="rId4"/>
          <a:stretch/>
        </p:blipFill>
        <p:spPr>
          <a:xfrm>
            <a:off x="7756560" y="2007720"/>
            <a:ext cx="801360" cy="1145880"/>
          </a:xfrm>
          <a:prstGeom prst="rect">
            <a:avLst/>
          </a:prstGeom>
          <a:ln>
            <a:noFill/>
          </a:ln>
        </p:spPr>
      </p:pic>
      <p:sp>
        <p:nvSpPr>
          <p:cNvPr id="1063" name="CustomShape 12"/>
          <p:cNvSpPr/>
          <p:nvPr/>
        </p:nvSpPr>
        <p:spPr>
          <a:xfrm>
            <a:off x="7814520" y="2545920"/>
            <a:ext cx="801360" cy="3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64" name="Shape 1269" descr=""/>
          <p:cNvPicPr/>
          <p:nvPr/>
        </p:nvPicPr>
        <p:blipFill>
          <a:blip r:embed="rId5"/>
          <a:stretch/>
        </p:blipFill>
        <p:spPr>
          <a:xfrm>
            <a:off x="7813440" y="3368520"/>
            <a:ext cx="801360" cy="1145880"/>
          </a:xfrm>
          <a:prstGeom prst="rect">
            <a:avLst/>
          </a:prstGeom>
          <a:ln>
            <a:noFill/>
          </a:ln>
        </p:spPr>
      </p:pic>
      <p:sp>
        <p:nvSpPr>
          <p:cNvPr id="1065" name="CustomShape 13"/>
          <p:cNvSpPr/>
          <p:nvPr/>
        </p:nvSpPr>
        <p:spPr>
          <a:xfrm>
            <a:off x="7871400" y="3906360"/>
            <a:ext cx="801360" cy="3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066" name="Shape 1272" descr=""/>
          <p:cNvPicPr/>
          <p:nvPr/>
        </p:nvPicPr>
        <p:blipFill>
          <a:blip r:embed="rId6"/>
          <a:stretch/>
        </p:blipFill>
        <p:spPr>
          <a:xfrm>
            <a:off x="7813440" y="4818600"/>
            <a:ext cx="801360" cy="1145880"/>
          </a:xfrm>
          <a:prstGeom prst="rect">
            <a:avLst/>
          </a:prstGeom>
          <a:ln>
            <a:noFill/>
          </a:ln>
        </p:spPr>
      </p:pic>
      <p:sp>
        <p:nvSpPr>
          <p:cNvPr id="1067" name="CustomShape 14"/>
          <p:cNvSpPr/>
          <p:nvPr/>
        </p:nvSpPr>
        <p:spPr>
          <a:xfrm>
            <a:off x="7871400" y="5356440"/>
            <a:ext cx="801360" cy="35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68" name="TextShape 15"/>
          <p:cNvSpPr txBox="1"/>
          <p:nvPr/>
        </p:nvSpPr>
        <p:spPr>
          <a:xfrm>
            <a:off x="609480" y="-3348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TumbleBit: Phases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9" name="Shape 1275" descr=""/>
          <p:cNvPicPr/>
          <p:nvPr/>
        </p:nvPicPr>
        <p:blipFill>
          <a:blip r:embed="rId7"/>
          <a:stretch/>
        </p:blipFill>
        <p:spPr>
          <a:xfrm>
            <a:off x="4114800" y="3509640"/>
            <a:ext cx="1218960" cy="917640"/>
          </a:xfrm>
          <a:prstGeom prst="rect">
            <a:avLst/>
          </a:prstGeom>
          <a:ln>
            <a:noFill/>
          </a:ln>
        </p:spPr>
      </p:pic>
      <p:sp>
        <p:nvSpPr>
          <p:cNvPr id="1070" name="CustomShape 16"/>
          <p:cNvSpPr/>
          <p:nvPr/>
        </p:nvSpPr>
        <p:spPr>
          <a:xfrm>
            <a:off x="4302720" y="3614400"/>
            <a:ext cx="843120" cy="70812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1" name="CustomShape 17"/>
          <p:cNvSpPr/>
          <p:nvPr/>
        </p:nvSpPr>
        <p:spPr>
          <a:xfrm flipH="1" rot="10800000">
            <a:off x="4479120" y="5388840"/>
            <a:ext cx="2799720" cy="106560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2" name="CustomShape 18"/>
          <p:cNvSpPr/>
          <p:nvPr/>
        </p:nvSpPr>
        <p:spPr>
          <a:xfrm>
            <a:off x="1661760" y="3966840"/>
            <a:ext cx="2640600" cy="1440"/>
          </a:xfrm>
          <a:prstGeom prst="bentConnector3">
            <a:avLst>
              <a:gd name="adj1" fmla="val 50000"/>
            </a:avLst>
          </a:pr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3" name="CustomShape 19"/>
          <p:cNvSpPr/>
          <p:nvPr/>
        </p:nvSpPr>
        <p:spPr>
          <a:xfrm>
            <a:off x="1652400" y="2482200"/>
            <a:ext cx="2826720" cy="113184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4" name="CustomShape 20"/>
          <p:cNvSpPr/>
          <p:nvPr/>
        </p:nvSpPr>
        <p:spPr>
          <a:xfrm flipH="1">
            <a:off x="5145480" y="3966840"/>
            <a:ext cx="2512440" cy="1440"/>
          </a:xfrm>
          <a:prstGeom prst="bentConnector3">
            <a:avLst>
              <a:gd name="adj1" fmla="val 50000"/>
            </a:avLst>
          </a:prstGeom>
          <a:noFill/>
          <a:ln w="2844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5" name="CustomShape 21"/>
          <p:cNvSpPr/>
          <p:nvPr/>
        </p:nvSpPr>
        <p:spPr>
          <a:xfrm rot="10800000">
            <a:off x="7687080" y="5392800"/>
            <a:ext cx="2717640" cy="106956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CustomShape 22"/>
          <p:cNvSpPr/>
          <p:nvPr/>
        </p:nvSpPr>
        <p:spPr>
          <a:xfrm flipH="1">
            <a:off x="4968360" y="2482200"/>
            <a:ext cx="2689560" cy="113184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7" name="CustomShape 23"/>
          <p:cNvSpPr/>
          <p:nvPr/>
        </p:nvSpPr>
        <p:spPr>
          <a:xfrm>
            <a:off x="9445680" y="4311360"/>
            <a:ext cx="1469520" cy="50076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(c,z),(c,z),(c,z),...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78" name="CustomShape 24"/>
          <p:cNvSpPr/>
          <p:nvPr/>
        </p:nvSpPr>
        <p:spPr>
          <a:xfrm>
            <a:off x="9474120" y="5692320"/>
            <a:ext cx="1469520" cy="50076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(c,z),(c,z),(c,z),...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79" name="CustomShape 25"/>
          <p:cNvSpPr/>
          <p:nvPr/>
        </p:nvSpPr>
        <p:spPr>
          <a:xfrm>
            <a:off x="9924480" y="275760"/>
            <a:ext cx="3940920" cy="36468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1. Escrow Phase: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All payment channels setup.</a:t>
            </a:r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1080" name="CustomShape 26"/>
          <p:cNvSpPr/>
          <p:nvPr/>
        </p:nvSpPr>
        <p:spPr>
          <a:xfrm>
            <a:off x="9551160" y="997200"/>
            <a:ext cx="5915160" cy="36468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2. Payments  Phase (~1 month):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Payers make payments.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81" name="CustomShape 27"/>
          <p:cNvSpPr/>
          <p:nvPr/>
        </p:nvSpPr>
        <p:spPr>
          <a:xfrm>
            <a:off x="10252440" y="2255760"/>
            <a:ext cx="5758560" cy="36468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3. Cashout  Phase: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payers and payees close their payment channels.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82" name="CustomShape 28"/>
          <p:cNvSpPr/>
          <p:nvPr/>
        </p:nvSpPr>
        <p:spPr>
          <a:xfrm>
            <a:off x="750600" y="578520"/>
            <a:ext cx="7809840" cy="106956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Escrow Phase: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All payment channels setup.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Payments Phase (~1 month):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Payers make payments.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Cashout Phase: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Payers and payees close their payment channels.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83" name="CustomShape 29"/>
          <p:cNvSpPr/>
          <p:nvPr/>
        </p:nvSpPr>
        <p:spPr>
          <a:xfrm>
            <a:off x="9761760" y="2285280"/>
            <a:ext cx="5604120" cy="1212840"/>
          </a:xfrm>
          <a:custGeom>
            <a:avLst/>
            <a:gdLst/>
            <a:ahLst/>
            <a:rect l="l" t="t" r="r" b="b"/>
            <a:pathLst>
              <a:path w="224173" h="48527">
                <a:moveTo>
                  <a:pt x="0" y="34873"/>
                </a:moveTo>
                <a:cubicBezTo>
                  <a:pt x="21019" y="29081"/>
                  <a:pt x="88751" y="-2158"/>
                  <a:pt x="126113" y="118"/>
                </a:cubicBezTo>
                <a:cubicBezTo>
                  <a:pt x="163475" y="2394"/>
                  <a:pt x="207830" y="40459"/>
                  <a:pt x="224173" y="48527"/>
                </a:cubicBezTo>
              </a:path>
            </a:pathLst>
          </a:custGeom>
          <a:noFill/>
          <a:ln w="28440">
            <a:solidFill>
              <a:srgbClr val="ff00ff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4" name="CustomShape 30"/>
          <p:cNvSpPr/>
          <p:nvPr/>
        </p:nvSpPr>
        <p:spPr>
          <a:xfrm>
            <a:off x="9761760" y="2412360"/>
            <a:ext cx="5610240" cy="2575080"/>
          </a:xfrm>
          <a:custGeom>
            <a:avLst/>
            <a:gdLst/>
            <a:ahLst/>
            <a:rect l="l" t="t" r="r" b="b"/>
            <a:pathLst>
              <a:path w="224421" h="103014">
                <a:moveTo>
                  <a:pt x="0" y="36676"/>
                </a:moveTo>
                <a:cubicBezTo>
                  <a:pt x="21019" y="30884"/>
                  <a:pt x="88710" y="-9135"/>
                  <a:pt x="126113" y="1921"/>
                </a:cubicBezTo>
                <a:cubicBezTo>
                  <a:pt x="163517" y="12977"/>
                  <a:pt x="208036" y="86165"/>
                  <a:pt x="224421" y="103014"/>
                </a:cubicBezTo>
              </a:path>
            </a:pathLst>
          </a:custGeom>
          <a:noFill/>
          <a:ln w="28440">
            <a:solidFill>
              <a:srgbClr val="ff00ff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5" name="CustomShape 31"/>
          <p:cNvSpPr/>
          <p:nvPr/>
        </p:nvSpPr>
        <p:spPr>
          <a:xfrm>
            <a:off x="9802440" y="3732840"/>
            <a:ext cx="5610240" cy="2575080"/>
          </a:xfrm>
          <a:custGeom>
            <a:avLst/>
            <a:gdLst/>
            <a:ahLst/>
            <a:rect l="l" t="t" r="r" b="b"/>
            <a:pathLst>
              <a:path w="224421" h="103014">
                <a:moveTo>
                  <a:pt x="0" y="36676"/>
                </a:moveTo>
                <a:cubicBezTo>
                  <a:pt x="21019" y="30884"/>
                  <a:pt x="88710" y="-9135"/>
                  <a:pt x="126113" y="1921"/>
                </a:cubicBezTo>
                <a:cubicBezTo>
                  <a:pt x="163517" y="12977"/>
                  <a:pt x="208036" y="86165"/>
                  <a:pt x="224421" y="103014"/>
                </a:cubicBezTo>
              </a:path>
            </a:pathLst>
          </a:custGeom>
          <a:noFill/>
          <a:ln w="28440">
            <a:solidFill>
              <a:srgbClr val="ff00ff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6" name="CustomShape 32"/>
          <p:cNvSpPr/>
          <p:nvPr/>
        </p:nvSpPr>
        <p:spPr>
          <a:xfrm>
            <a:off x="9865440" y="5171040"/>
            <a:ext cx="5488200" cy="1548000"/>
          </a:xfrm>
          <a:custGeom>
            <a:avLst/>
            <a:gdLst/>
            <a:ahLst/>
            <a:rect l="l" t="t" r="r" b="b"/>
            <a:pathLst>
              <a:path w="219538" h="61934">
                <a:moveTo>
                  <a:pt x="0" y="35164"/>
                </a:moveTo>
                <a:cubicBezTo>
                  <a:pt x="21019" y="29372"/>
                  <a:pt x="89523" y="-4053"/>
                  <a:pt x="126113" y="409"/>
                </a:cubicBezTo>
                <a:cubicBezTo>
                  <a:pt x="162703" y="4871"/>
                  <a:pt x="203967" y="51680"/>
                  <a:pt x="219538" y="61934"/>
                </a:cubicBezTo>
              </a:path>
            </a:pathLst>
          </a:custGeom>
          <a:noFill/>
          <a:ln w="28440">
            <a:solidFill>
              <a:srgbClr val="ff00ff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7" name="CustomShape 33"/>
          <p:cNvSpPr/>
          <p:nvPr/>
        </p:nvSpPr>
        <p:spPr>
          <a:xfrm>
            <a:off x="9865440" y="4106520"/>
            <a:ext cx="5500440" cy="1840680"/>
          </a:xfrm>
          <a:custGeom>
            <a:avLst/>
            <a:gdLst/>
            <a:ahLst/>
            <a:rect l="l" t="t" r="r" b="b"/>
            <a:pathLst>
              <a:path w="220034" h="73648">
                <a:moveTo>
                  <a:pt x="0" y="73648"/>
                </a:moveTo>
                <a:cubicBezTo>
                  <a:pt x="22315" y="70600"/>
                  <a:pt x="97218" y="67636"/>
                  <a:pt x="133890" y="55361"/>
                </a:cubicBezTo>
                <a:cubicBezTo>
                  <a:pt x="170562" y="43086"/>
                  <a:pt x="205677" y="9227"/>
                  <a:pt x="220034" y="0"/>
                </a:cubicBezTo>
              </a:path>
            </a:pathLst>
          </a:custGeom>
          <a:noFill/>
          <a:ln w="28440">
            <a:solidFill>
              <a:srgbClr val="ff00ff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8" name="CustomShape 34"/>
          <p:cNvSpPr/>
          <p:nvPr/>
        </p:nvSpPr>
        <p:spPr>
          <a:xfrm>
            <a:off x="-1893960" y="4787280"/>
            <a:ext cx="1687680" cy="34308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+1 BTC to Tumbler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89" name="CustomShape 35"/>
          <p:cNvSpPr/>
          <p:nvPr/>
        </p:nvSpPr>
        <p:spPr>
          <a:xfrm>
            <a:off x="803880" y="650520"/>
            <a:ext cx="7679160" cy="31752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0" name="CustomShape 36"/>
          <p:cNvSpPr/>
          <p:nvPr/>
        </p:nvSpPr>
        <p:spPr>
          <a:xfrm>
            <a:off x="803880" y="955440"/>
            <a:ext cx="7679160" cy="31752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1" name="CustomShape 37"/>
          <p:cNvSpPr/>
          <p:nvPr/>
        </p:nvSpPr>
        <p:spPr>
          <a:xfrm>
            <a:off x="880200" y="1260360"/>
            <a:ext cx="7679160" cy="31752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2" name="CustomShape 38"/>
          <p:cNvSpPr/>
          <p:nvPr/>
        </p:nvSpPr>
        <p:spPr>
          <a:xfrm>
            <a:off x="9379440" y="1715400"/>
            <a:ext cx="306360" cy="25632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93" name="CustomShape 39"/>
          <p:cNvSpPr/>
          <p:nvPr/>
        </p:nvSpPr>
        <p:spPr>
          <a:xfrm flipH="1" rot="10800000">
            <a:off x="-864360" y="4244040"/>
            <a:ext cx="811800" cy="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94" name="CustomShape 40"/>
          <p:cNvSpPr/>
          <p:nvPr/>
        </p:nvSpPr>
        <p:spPr>
          <a:xfrm>
            <a:off x="5362200" y="2172960"/>
            <a:ext cx="1903320" cy="589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459"/>
            </a:avLst>
          </a:prstGeom>
          <a:solidFill>
            <a:srgbClr val="4a86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T:10,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95" name="CustomShape 41"/>
          <p:cNvSpPr/>
          <p:nvPr/>
        </p:nvSpPr>
        <p:spPr>
          <a:xfrm>
            <a:off x="5409000" y="3673800"/>
            <a:ext cx="1903320" cy="589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459"/>
            </a:avLst>
          </a:prstGeom>
          <a:solidFill>
            <a:srgbClr val="4a86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T:10,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96" name="CustomShape 42"/>
          <p:cNvSpPr/>
          <p:nvPr/>
        </p:nvSpPr>
        <p:spPr>
          <a:xfrm>
            <a:off x="5450760" y="5096520"/>
            <a:ext cx="1903320" cy="589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459"/>
            </a:avLst>
          </a:prstGeom>
          <a:solidFill>
            <a:srgbClr val="4a86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T:10,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97" name="CustomShape 43"/>
          <p:cNvSpPr/>
          <p:nvPr/>
        </p:nvSpPr>
        <p:spPr>
          <a:xfrm>
            <a:off x="1930320" y="2172960"/>
            <a:ext cx="1903320" cy="589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459"/>
            </a:avLst>
          </a:prstGeom>
          <a:solidFill>
            <a:srgbClr val="4a86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:10, T:0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98" name="CustomShape 44"/>
          <p:cNvSpPr/>
          <p:nvPr/>
        </p:nvSpPr>
        <p:spPr>
          <a:xfrm>
            <a:off x="1905840" y="3673800"/>
            <a:ext cx="1903320" cy="589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459"/>
            </a:avLst>
          </a:prstGeom>
          <a:solidFill>
            <a:srgbClr val="4a86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:10, T:0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099" name="CustomShape 45"/>
          <p:cNvSpPr/>
          <p:nvPr/>
        </p:nvSpPr>
        <p:spPr>
          <a:xfrm>
            <a:off x="1930320" y="5096520"/>
            <a:ext cx="1903320" cy="589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8459"/>
            </a:avLst>
          </a:prstGeom>
          <a:solidFill>
            <a:srgbClr val="4a86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b="0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:10, T:0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100" name="Shape 1314" descr=""/>
          <p:cNvPicPr/>
          <p:nvPr/>
        </p:nvPicPr>
        <p:blipFill>
          <a:blip r:embed="rId8"/>
          <a:stretch/>
        </p:blipFill>
        <p:spPr>
          <a:xfrm>
            <a:off x="9144360" y="2059200"/>
            <a:ext cx="256320" cy="256320"/>
          </a:xfrm>
          <a:prstGeom prst="rect">
            <a:avLst/>
          </a:prstGeom>
          <a:ln>
            <a:noFill/>
          </a:ln>
        </p:spPr>
      </p:pic>
      <p:pic>
        <p:nvPicPr>
          <p:cNvPr id="1101" name="Shape 1315" descr=""/>
          <p:cNvPicPr/>
          <p:nvPr/>
        </p:nvPicPr>
        <p:blipFill>
          <a:blip r:embed="rId9"/>
          <a:stretch/>
        </p:blipFill>
        <p:spPr>
          <a:xfrm>
            <a:off x="9698400" y="2127240"/>
            <a:ext cx="256320" cy="256320"/>
          </a:xfrm>
          <a:prstGeom prst="rect">
            <a:avLst/>
          </a:prstGeom>
          <a:ln>
            <a:noFill/>
          </a:ln>
        </p:spPr>
      </p:pic>
      <p:sp>
        <p:nvSpPr>
          <p:cNvPr id="1102" name="CustomShape 46"/>
          <p:cNvSpPr/>
          <p:nvPr/>
        </p:nvSpPr>
        <p:spPr>
          <a:xfrm>
            <a:off x="9852120" y="6303240"/>
            <a:ext cx="1967040" cy="838440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(c,z),(c,z),(c,z),...(c,z)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    σ    σ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... 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03" name="Shape 1317" descr=""/>
          <p:cNvPicPr/>
          <p:nvPr/>
        </p:nvPicPr>
        <p:blipFill>
          <a:blip r:embed="rId10"/>
          <a:stretch/>
        </p:blipFill>
        <p:spPr>
          <a:xfrm>
            <a:off x="10743120" y="6427800"/>
            <a:ext cx="256320" cy="256320"/>
          </a:xfrm>
          <a:prstGeom prst="rect">
            <a:avLst/>
          </a:prstGeom>
          <a:ln>
            <a:noFill/>
          </a:ln>
        </p:spPr>
      </p:pic>
      <p:pic>
        <p:nvPicPr>
          <p:cNvPr id="1104" name="Shape 1318" descr=""/>
          <p:cNvPicPr/>
          <p:nvPr/>
        </p:nvPicPr>
        <p:blipFill>
          <a:blip r:embed="rId11"/>
          <a:stretch/>
        </p:blipFill>
        <p:spPr>
          <a:xfrm>
            <a:off x="10105560" y="6693840"/>
            <a:ext cx="256320" cy="256320"/>
          </a:xfrm>
          <a:prstGeom prst="rect">
            <a:avLst/>
          </a:prstGeom>
          <a:ln>
            <a:noFill/>
          </a:ln>
        </p:spPr>
      </p:pic>
      <p:pic>
        <p:nvPicPr>
          <p:cNvPr id="1105" name="Shape 1319" descr=""/>
          <p:cNvPicPr/>
          <p:nvPr/>
        </p:nvPicPr>
        <p:blipFill>
          <a:blip r:embed="rId12"/>
          <a:stretch/>
        </p:blipFill>
        <p:spPr>
          <a:xfrm>
            <a:off x="11235960" y="6427800"/>
            <a:ext cx="256320" cy="256320"/>
          </a:xfrm>
          <a:prstGeom prst="rect">
            <a:avLst/>
          </a:prstGeom>
          <a:ln>
            <a:noFill/>
          </a:ln>
        </p:spPr>
      </p:pic>
      <p:pic>
        <p:nvPicPr>
          <p:cNvPr id="1106" name="Shape 1320" descr=""/>
          <p:cNvPicPr/>
          <p:nvPr/>
        </p:nvPicPr>
        <p:blipFill>
          <a:blip r:embed="rId13"/>
          <a:stretch/>
        </p:blipFill>
        <p:spPr>
          <a:xfrm>
            <a:off x="10410120" y="6693840"/>
            <a:ext cx="256320" cy="256320"/>
          </a:xfrm>
          <a:prstGeom prst="rect">
            <a:avLst/>
          </a:prstGeom>
          <a:ln>
            <a:noFill/>
          </a:ln>
        </p:spPr>
      </p:pic>
      <p:pic>
        <p:nvPicPr>
          <p:cNvPr id="1107" name="Shape 1321" descr=""/>
          <p:cNvPicPr/>
          <p:nvPr/>
        </p:nvPicPr>
        <p:blipFill>
          <a:blip r:embed="rId14"/>
          <a:stretch/>
        </p:blipFill>
        <p:spPr>
          <a:xfrm>
            <a:off x="10751400" y="6693840"/>
            <a:ext cx="256320" cy="256320"/>
          </a:xfrm>
          <a:prstGeom prst="rect">
            <a:avLst/>
          </a:prstGeom>
          <a:ln>
            <a:noFill/>
          </a:ln>
        </p:spPr>
      </p:pic>
      <p:pic>
        <p:nvPicPr>
          <p:cNvPr id="1108" name="Shape 1322" descr=""/>
          <p:cNvPicPr/>
          <p:nvPr/>
        </p:nvPicPr>
        <p:blipFill>
          <a:blip r:embed="rId15"/>
          <a:stretch/>
        </p:blipFill>
        <p:spPr>
          <a:xfrm>
            <a:off x="11235960" y="6693840"/>
            <a:ext cx="256320" cy="256320"/>
          </a:xfrm>
          <a:prstGeom prst="rect">
            <a:avLst/>
          </a:prstGeom>
          <a:ln>
            <a:noFill/>
          </a:ln>
        </p:spPr>
      </p:pic>
      <p:pic>
        <p:nvPicPr>
          <p:cNvPr id="1109" name="Shape 1323" descr=""/>
          <p:cNvPicPr/>
          <p:nvPr/>
        </p:nvPicPr>
        <p:blipFill>
          <a:blip r:embed="rId16"/>
          <a:stretch/>
        </p:blipFill>
        <p:spPr>
          <a:xfrm>
            <a:off x="10428480" y="6427800"/>
            <a:ext cx="256320" cy="256320"/>
          </a:xfrm>
          <a:prstGeom prst="rect">
            <a:avLst/>
          </a:prstGeom>
          <a:ln>
            <a:noFill/>
          </a:ln>
        </p:spPr>
      </p:pic>
      <p:sp>
        <p:nvSpPr>
          <p:cNvPr id="1110" name="CustomShape 47"/>
          <p:cNvSpPr/>
          <p:nvPr/>
        </p:nvSpPr>
        <p:spPr>
          <a:xfrm>
            <a:off x="5412240" y="4268520"/>
            <a:ext cx="1672560" cy="589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Close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T:0,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:10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1" name="CustomShape 48"/>
          <p:cNvSpPr/>
          <p:nvPr/>
        </p:nvSpPr>
        <p:spPr>
          <a:xfrm>
            <a:off x="5448960" y="5692680"/>
            <a:ext cx="1672560" cy="589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Close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T:7,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:3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2" name="CustomShape 49"/>
          <p:cNvSpPr/>
          <p:nvPr/>
        </p:nvSpPr>
        <p:spPr>
          <a:xfrm>
            <a:off x="1930320" y="2756160"/>
            <a:ext cx="1672560" cy="589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Close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T:5,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:5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3" name="CustomShape 50"/>
          <p:cNvSpPr/>
          <p:nvPr/>
        </p:nvSpPr>
        <p:spPr>
          <a:xfrm>
            <a:off x="1905840" y="4268520"/>
            <a:ext cx="1672560" cy="589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Close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T:3,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:7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4" name="CustomShape 51"/>
          <p:cNvSpPr/>
          <p:nvPr/>
        </p:nvSpPr>
        <p:spPr>
          <a:xfrm>
            <a:off x="1930320" y="5692680"/>
            <a:ext cx="1672560" cy="589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Close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T:7, B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:3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5" name="CustomShape 52"/>
          <p:cNvSpPr/>
          <p:nvPr/>
        </p:nvSpPr>
        <p:spPr>
          <a:xfrm>
            <a:off x="554040" y="561708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1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6" name="CustomShape 53"/>
          <p:cNvSpPr/>
          <p:nvPr/>
        </p:nvSpPr>
        <p:spPr>
          <a:xfrm>
            <a:off x="554040" y="569304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2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7" name="CustomShape 54"/>
          <p:cNvSpPr/>
          <p:nvPr/>
        </p:nvSpPr>
        <p:spPr>
          <a:xfrm>
            <a:off x="554040" y="576936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3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8" name="CustomShape 55"/>
          <p:cNvSpPr/>
          <p:nvPr/>
        </p:nvSpPr>
        <p:spPr>
          <a:xfrm>
            <a:off x="554040" y="584568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4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19" name="CustomShape 56"/>
          <p:cNvSpPr/>
          <p:nvPr/>
        </p:nvSpPr>
        <p:spPr>
          <a:xfrm>
            <a:off x="554040" y="592164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5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0" name="CustomShape 57"/>
          <p:cNvSpPr/>
          <p:nvPr/>
        </p:nvSpPr>
        <p:spPr>
          <a:xfrm>
            <a:off x="554040" y="599796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6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1" name="CustomShape 58"/>
          <p:cNvSpPr/>
          <p:nvPr/>
        </p:nvSpPr>
        <p:spPr>
          <a:xfrm>
            <a:off x="554040" y="607428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7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2" name="CustomShape 59"/>
          <p:cNvSpPr/>
          <p:nvPr/>
        </p:nvSpPr>
        <p:spPr>
          <a:xfrm>
            <a:off x="596160" y="417960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1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3" name="CustomShape 60"/>
          <p:cNvSpPr/>
          <p:nvPr/>
        </p:nvSpPr>
        <p:spPr>
          <a:xfrm>
            <a:off x="596160" y="425556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2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4" name="CustomShape 61"/>
          <p:cNvSpPr/>
          <p:nvPr/>
        </p:nvSpPr>
        <p:spPr>
          <a:xfrm>
            <a:off x="596160" y="433188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 3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5" name="CustomShape 62"/>
          <p:cNvSpPr/>
          <p:nvPr/>
        </p:nvSpPr>
        <p:spPr>
          <a:xfrm>
            <a:off x="4209120" y="3538440"/>
            <a:ext cx="936720" cy="83844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26" name="CustomShape 63"/>
          <p:cNvSpPr/>
          <p:nvPr/>
        </p:nvSpPr>
        <p:spPr>
          <a:xfrm>
            <a:off x="7702560" y="442764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1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7" name="CustomShape 64"/>
          <p:cNvSpPr/>
          <p:nvPr/>
        </p:nvSpPr>
        <p:spPr>
          <a:xfrm>
            <a:off x="7623360" y="588024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1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8" name="CustomShape 65"/>
          <p:cNvSpPr/>
          <p:nvPr/>
        </p:nvSpPr>
        <p:spPr>
          <a:xfrm>
            <a:off x="7702560" y="458028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2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29" name="CustomShape 66"/>
          <p:cNvSpPr/>
          <p:nvPr/>
        </p:nvSpPr>
        <p:spPr>
          <a:xfrm>
            <a:off x="7623360" y="603252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2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30" name="CustomShape 67"/>
          <p:cNvSpPr/>
          <p:nvPr/>
        </p:nvSpPr>
        <p:spPr>
          <a:xfrm>
            <a:off x="7623360" y="618480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3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31" name="CustomShape 68"/>
          <p:cNvSpPr/>
          <p:nvPr/>
        </p:nvSpPr>
        <p:spPr>
          <a:xfrm>
            <a:off x="7702560" y="473256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10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32" name="CustomShape 69"/>
          <p:cNvSpPr/>
          <p:nvPr/>
        </p:nvSpPr>
        <p:spPr>
          <a:xfrm>
            <a:off x="7592760" y="290484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1 BTC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33" name="CustomShape 70"/>
          <p:cNvSpPr/>
          <p:nvPr/>
        </p:nvSpPr>
        <p:spPr>
          <a:xfrm>
            <a:off x="7592760" y="3057480"/>
            <a:ext cx="1125720" cy="364680"/>
          </a:xfrm>
          <a:prstGeom prst="rect">
            <a:avLst/>
          </a:prstGeom>
          <a:solidFill>
            <a:srgbClr val="f1c232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Receive 2 BTC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1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1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5" dur="1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8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1" dur="10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4" dur="10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0" dur="11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3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6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9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5" dur="1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8" dur="1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1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4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CustomShape 1"/>
          <p:cNvSpPr/>
          <p:nvPr/>
        </p:nvSpPr>
        <p:spPr>
          <a:xfrm rot="10800000">
            <a:off x="7984080" y="3987720"/>
            <a:ext cx="2982960" cy="906840"/>
          </a:xfrm>
          <a:prstGeom prst="trapezoid">
            <a:avLst>
              <a:gd name="adj" fmla="val 112815"/>
            </a:avLst>
          </a:prstGeom>
          <a:solidFill>
            <a:srgbClr val="f3f3f3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5" name="CustomShape 2"/>
          <p:cNvSpPr/>
          <p:nvPr/>
        </p:nvSpPr>
        <p:spPr>
          <a:xfrm>
            <a:off x="4914360" y="2238480"/>
            <a:ext cx="3131280" cy="960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Payment Hub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br/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Refunded to Payment Hub: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after 1 month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36" name="CustomShape 3"/>
          <p:cNvSpPr/>
          <p:nvPr/>
        </p:nvSpPr>
        <p:spPr>
          <a:xfrm rot="10800000">
            <a:off x="4391640" y="3985200"/>
            <a:ext cx="2982960" cy="906840"/>
          </a:xfrm>
          <a:prstGeom prst="trapezoid">
            <a:avLst>
              <a:gd name="adj" fmla="val 112815"/>
            </a:avLst>
          </a:prstGeom>
          <a:solidFill>
            <a:srgbClr val="f3f3f3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7" name="CustomShape 4"/>
          <p:cNvSpPr/>
          <p:nvPr/>
        </p:nvSpPr>
        <p:spPr>
          <a:xfrm>
            <a:off x="1321920" y="2235960"/>
            <a:ext cx="3131280" cy="960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Escrow1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Payment Hub</a:t>
            </a:r>
            <a:br/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Refunded to Alice: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after 1 month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38" name="TextShape 5"/>
          <p:cNvSpPr txBox="1"/>
          <p:nvPr/>
        </p:nvSpPr>
        <p:spPr>
          <a:xfrm>
            <a:off x="609480" y="-3348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Background: Payment Hub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9" name="Shape 1363" descr=""/>
          <p:cNvPicPr/>
          <p:nvPr/>
        </p:nvPicPr>
        <p:blipFill>
          <a:blip r:embed="rId1"/>
          <a:stretch/>
        </p:blipFill>
        <p:spPr>
          <a:xfrm>
            <a:off x="9669600" y="26640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140" name="CustomShape 6"/>
          <p:cNvSpPr/>
          <p:nvPr/>
        </p:nvSpPr>
        <p:spPr>
          <a:xfrm>
            <a:off x="9727560" y="8197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41" name="Shape 1366" descr=""/>
          <p:cNvPicPr/>
          <p:nvPr/>
        </p:nvPicPr>
        <p:blipFill>
          <a:blip r:embed="rId2"/>
          <a:stretch/>
        </p:blipFill>
        <p:spPr>
          <a:xfrm>
            <a:off x="-3621960" y="65700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142" name="CustomShape 7"/>
          <p:cNvSpPr/>
          <p:nvPr/>
        </p:nvSpPr>
        <p:spPr>
          <a:xfrm>
            <a:off x="-3606840" y="117720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43" name="CustomShape 8"/>
          <p:cNvSpPr/>
          <p:nvPr/>
        </p:nvSpPr>
        <p:spPr>
          <a:xfrm>
            <a:off x="9771840" y="4827240"/>
            <a:ext cx="1514160" cy="66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Tumbler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144" name="Shape 1370" descr=""/>
          <p:cNvPicPr/>
          <p:nvPr/>
        </p:nvPicPr>
        <p:blipFill>
          <a:blip r:embed="rId3"/>
          <a:stretch/>
        </p:blipFill>
        <p:spPr>
          <a:xfrm>
            <a:off x="9690840" y="4051440"/>
            <a:ext cx="1218960" cy="917640"/>
          </a:xfrm>
          <a:prstGeom prst="rect">
            <a:avLst/>
          </a:prstGeom>
          <a:ln>
            <a:noFill/>
          </a:ln>
        </p:spPr>
      </p:pic>
      <p:sp>
        <p:nvSpPr>
          <p:cNvPr id="1145" name="CustomShape 9"/>
          <p:cNvSpPr/>
          <p:nvPr/>
        </p:nvSpPr>
        <p:spPr>
          <a:xfrm>
            <a:off x="-2445120" y="237852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Claim2)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46" name="CustomShape 10"/>
          <p:cNvSpPr/>
          <p:nvPr/>
        </p:nvSpPr>
        <p:spPr>
          <a:xfrm>
            <a:off x="-2139120" y="625176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47" name="CustomShape 11"/>
          <p:cNvSpPr/>
          <p:nvPr/>
        </p:nvSpPr>
        <p:spPr>
          <a:xfrm>
            <a:off x="11701440" y="5943960"/>
            <a:ext cx="2489400" cy="114264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Transaction: Claim3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1 Bitcoins to Alice, 3 Bitcoin to Bob</a:t>
            </a:r>
            <a:br/>
            <a:br/>
            <a:br/>
            <a:br/>
            <a:endParaRPr b="0" lang="en-US" sz="1200" spc="-1" strike="noStrike">
              <a:latin typeface="Arial"/>
            </a:endParaRPr>
          </a:p>
        </p:txBody>
      </p:sp>
      <p:sp>
        <p:nvSpPr>
          <p:cNvPr id="1148" name="CustomShape 12"/>
          <p:cNvSpPr/>
          <p:nvPr/>
        </p:nvSpPr>
        <p:spPr>
          <a:xfrm flipH="1" rot="10800000">
            <a:off x="15860160" y="6496200"/>
            <a:ext cx="167256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149" name="Shape 1375" descr=""/>
          <p:cNvPicPr/>
          <p:nvPr/>
        </p:nvPicPr>
        <p:blipFill>
          <a:blip r:embed="rId4"/>
          <a:stretch/>
        </p:blipFill>
        <p:spPr>
          <a:xfrm>
            <a:off x="13550760" y="5002200"/>
            <a:ext cx="310320" cy="309240"/>
          </a:xfrm>
          <a:prstGeom prst="rect">
            <a:avLst/>
          </a:prstGeom>
          <a:ln>
            <a:noFill/>
          </a:ln>
        </p:spPr>
      </p:pic>
      <p:sp>
        <p:nvSpPr>
          <p:cNvPr id="1150" name="CustomShape 13"/>
          <p:cNvSpPr/>
          <p:nvPr/>
        </p:nvSpPr>
        <p:spPr>
          <a:xfrm>
            <a:off x="12015000" y="673380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51" name="CustomShape 14"/>
          <p:cNvSpPr/>
          <p:nvPr/>
        </p:nvSpPr>
        <p:spPr>
          <a:xfrm>
            <a:off x="12015000" y="637488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8064a2"/>
                </a:solidFill>
                <a:latin typeface="Calibri"/>
                <a:ea typeface="Calibri"/>
              </a:rPr>
              <a:t>Bob-SK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52" name="CustomShape 15"/>
          <p:cNvSpPr/>
          <p:nvPr/>
        </p:nvSpPr>
        <p:spPr>
          <a:xfrm>
            <a:off x="14275440" y="6122880"/>
            <a:ext cx="1264320" cy="26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3 BTC to Bob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53" name="CustomShape 16"/>
          <p:cNvSpPr/>
          <p:nvPr/>
        </p:nvSpPr>
        <p:spPr>
          <a:xfrm>
            <a:off x="-1997280" y="131292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Claim1)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154" name="Shape 1381" descr=""/>
          <p:cNvPicPr/>
          <p:nvPr/>
        </p:nvPicPr>
        <p:blipFill>
          <a:blip r:embed="rId5"/>
          <a:stretch/>
        </p:blipFill>
        <p:spPr>
          <a:xfrm>
            <a:off x="7537320" y="344376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155" name="CustomShape 17"/>
          <p:cNvSpPr/>
          <p:nvPr/>
        </p:nvSpPr>
        <p:spPr>
          <a:xfrm>
            <a:off x="7671600" y="399708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56" name="Shape 1384" descr=""/>
          <p:cNvPicPr/>
          <p:nvPr/>
        </p:nvPicPr>
        <p:blipFill>
          <a:blip r:embed="rId6"/>
          <a:stretch/>
        </p:blipFill>
        <p:spPr>
          <a:xfrm>
            <a:off x="10570680" y="531180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157" name="CustomShape 18"/>
          <p:cNvSpPr/>
          <p:nvPr/>
        </p:nvSpPr>
        <p:spPr>
          <a:xfrm>
            <a:off x="10628640" y="58651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58" name="Shape 1387" descr=""/>
          <p:cNvPicPr/>
          <p:nvPr/>
        </p:nvPicPr>
        <p:blipFill>
          <a:blip r:embed="rId7"/>
          <a:stretch/>
        </p:blipFill>
        <p:spPr>
          <a:xfrm>
            <a:off x="919800" y="346968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159" name="CustomShape 19"/>
          <p:cNvSpPr/>
          <p:nvPr/>
        </p:nvSpPr>
        <p:spPr>
          <a:xfrm>
            <a:off x="1011240" y="398988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60" name="Shape 1390" descr=""/>
          <p:cNvPicPr/>
          <p:nvPr/>
        </p:nvPicPr>
        <p:blipFill>
          <a:blip r:embed="rId8"/>
          <a:stretch/>
        </p:blipFill>
        <p:spPr>
          <a:xfrm>
            <a:off x="-1997280" y="446724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161" name="CustomShape 20"/>
          <p:cNvSpPr/>
          <p:nvPr/>
        </p:nvSpPr>
        <p:spPr>
          <a:xfrm>
            <a:off x="-1982160" y="498744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62" name="Shape 1392" descr=""/>
          <p:cNvPicPr/>
          <p:nvPr/>
        </p:nvPicPr>
        <p:blipFill>
          <a:blip r:embed="rId9"/>
          <a:stretch/>
        </p:blipFill>
        <p:spPr>
          <a:xfrm>
            <a:off x="4365360" y="3066120"/>
            <a:ext cx="714960" cy="714960"/>
          </a:xfrm>
          <a:prstGeom prst="rect">
            <a:avLst/>
          </a:prstGeom>
          <a:ln>
            <a:noFill/>
          </a:ln>
        </p:spPr>
      </p:pic>
      <p:sp>
        <p:nvSpPr>
          <p:cNvPr id="1163" name="CustomShape 21"/>
          <p:cNvSpPr/>
          <p:nvPr/>
        </p:nvSpPr>
        <p:spPr>
          <a:xfrm>
            <a:off x="3914280" y="3554280"/>
            <a:ext cx="1503360" cy="12448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Payment</a:t>
            </a:r>
            <a:br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64" name="CustomShape 22"/>
          <p:cNvSpPr/>
          <p:nvPr/>
        </p:nvSpPr>
        <p:spPr>
          <a:xfrm>
            <a:off x="1727280" y="696240"/>
            <a:ext cx="6004800" cy="52740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A payment hub: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routes payment channels.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165" name="CustomShape 23"/>
          <p:cNvSpPr/>
          <p:nvPr/>
        </p:nvSpPr>
        <p:spPr>
          <a:xfrm>
            <a:off x="9590400" y="5311800"/>
            <a:ext cx="2488320" cy="14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66" name="CustomShape 24"/>
          <p:cNvSpPr/>
          <p:nvPr/>
        </p:nvSpPr>
        <p:spPr>
          <a:xfrm>
            <a:off x="9308160" y="1160640"/>
            <a:ext cx="5116320" cy="101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But what if the hub is malicious </a:t>
            </a:r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and takes Alice2’s bitcoin </a:t>
            </a:r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and gives Bob3 nothing?</a:t>
            </a:r>
            <a:br/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   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67" name="CustomShape 25"/>
          <p:cNvSpPr/>
          <p:nvPr/>
        </p:nvSpPr>
        <p:spPr>
          <a:xfrm>
            <a:off x="2376000" y="4417920"/>
            <a:ext cx="1096920" cy="7873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Claim1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1168" name="CustomShape 26"/>
          <p:cNvSpPr/>
          <p:nvPr/>
        </p:nvSpPr>
        <p:spPr>
          <a:xfrm>
            <a:off x="5967000" y="4416120"/>
            <a:ext cx="1096920" cy="7873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Claim2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</p:txBody>
      </p:sp>
      <p:sp>
        <p:nvSpPr>
          <p:cNvPr id="1169" name="CustomShape 27"/>
          <p:cNvSpPr/>
          <p:nvPr/>
        </p:nvSpPr>
        <p:spPr>
          <a:xfrm flipH="1" rot="10800000">
            <a:off x="-689040" y="4577760"/>
            <a:ext cx="2488320" cy="162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CustomShape 28"/>
          <p:cNvSpPr/>
          <p:nvPr/>
        </p:nvSpPr>
        <p:spPr>
          <a:xfrm>
            <a:off x="1538640" y="1576440"/>
            <a:ext cx="2750040" cy="52740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Unidirectional 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  Alice → Payment Hub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71" name="CustomShape 29"/>
          <p:cNvSpPr/>
          <p:nvPr/>
        </p:nvSpPr>
        <p:spPr>
          <a:xfrm>
            <a:off x="5066280" y="1576440"/>
            <a:ext cx="2750040" cy="52740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Unidirectional 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  Payment Hub → Bob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72" name="CustomShape 30"/>
          <p:cNvSpPr/>
          <p:nvPr/>
        </p:nvSpPr>
        <p:spPr>
          <a:xfrm flipH="1" rot="10800000">
            <a:off x="3914280" y="4180320"/>
            <a:ext cx="2100960" cy="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31"/>
          <p:cNvSpPr/>
          <p:nvPr/>
        </p:nvSpPr>
        <p:spPr>
          <a:xfrm>
            <a:off x="2376000" y="394740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74" name="CustomShape 32"/>
          <p:cNvSpPr/>
          <p:nvPr/>
        </p:nvSpPr>
        <p:spPr>
          <a:xfrm>
            <a:off x="5418000" y="4176720"/>
            <a:ext cx="225360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33"/>
          <p:cNvSpPr/>
          <p:nvPr/>
        </p:nvSpPr>
        <p:spPr>
          <a:xfrm>
            <a:off x="5946480" y="395028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176" name="CustomShape 34"/>
          <p:cNvSpPr/>
          <p:nvPr/>
        </p:nvSpPr>
        <p:spPr>
          <a:xfrm>
            <a:off x="5304240" y="4311000"/>
            <a:ext cx="695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177" name="Shape 1412" descr=""/>
          <p:cNvPicPr/>
          <p:nvPr/>
        </p:nvPicPr>
        <p:blipFill>
          <a:blip r:embed="rId10"/>
          <a:stretch/>
        </p:blipFill>
        <p:spPr>
          <a:xfrm>
            <a:off x="5945760" y="419832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178" name="CustomShape 35"/>
          <p:cNvSpPr/>
          <p:nvPr/>
        </p:nvSpPr>
        <p:spPr>
          <a:xfrm>
            <a:off x="1766880" y="4352040"/>
            <a:ext cx="695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179" name="Shape 1415" descr=""/>
          <p:cNvPicPr/>
          <p:nvPr/>
        </p:nvPicPr>
        <p:blipFill>
          <a:blip r:embed="rId11"/>
          <a:stretch/>
        </p:blipFill>
        <p:spPr>
          <a:xfrm>
            <a:off x="2408400" y="423972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180" name="CustomShape 36"/>
          <p:cNvSpPr/>
          <p:nvPr/>
        </p:nvSpPr>
        <p:spPr>
          <a:xfrm>
            <a:off x="5557680" y="4424040"/>
            <a:ext cx="420840" cy="411120"/>
          </a:xfrm>
          <a:prstGeom prst="rect">
            <a:avLst/>
          </a:prstGeom>
          <a:solidFill>
            <a:srgbClr val="f6b26b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81" name="CustomShape 37"/>
          <p:cNvSpPr/>
          <p:nvPr/>
        </p:nvSpPr>
        <p:spPr>
          <a:xfrm>
            <a:off x="5066280" y="4648680"/>
            <a:ext cx="49104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82" name="CustomShape 38"/>
          <p:cNvSpPr/>
          <p:nvPr/>
        </p:nvSpPr>
        <p:spPr>
          <a:xfrm>
            <a:off x="1988280" y="4424040"/>
            <a:ext cx="426240" cy="41112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83" name="CustomShape 39"/>
          <p:cNvSpPr/>
          <p:nvPr/>
        </p:nvSpPr>
        <p:spPr>
          <a:xfrm>
            <a:off x="1496880" y="4626000"/>
            <a:ext cx="49104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40"/>
          <p:cNvSpPr/>
          <p:nvPr/>
        </p:nvSpPr>
        <p:spPr>
          <a:xfrm>
            <a:off x="2050200" y="5297760"/>
            <a:ext cx="1726920" cy="36468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Alice signs Claim1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85" name="CustomShape 41"/>
          <p:cNvSpPr/>
          <p:nvPr/>
        </p:nvSpPr>
        <p:spPr>
          <a:xfrm>
            <a:off x="5418000" y="5294160"/>
            <a:ext cx="2399040" cy="36468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Hub signs Claim2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186" name="Shape 1426" descr=""/>
          <p:cNvPicPr/>
          <p:nvPr/>
        </p:nvPicPr>
        <p:blipFill>
          <a:blip r:embed="rId12"/>
          <a:stretch/>
        </p:blipFill>
        <p:spPr>
          <a:xfrm>
            <a:off x="4118760" y="4773960"/>
            <a:ext cx="201960" cy="173880"/>
          </a:xfrm>
          <a:prstGeom prst="rect">
            <a:avLst/>
          </a:prstGeom>
          <a:ln>
            <a:noFill/>
          </a:ln>
        </p:spPr>
      </p:pic>
      <p:sp>
        <p:nvSpPr>
          <p:cNvPr id="1187" name="CustomShape 42"/>
          <p:cNvSpPr/>
          <p:nvPr/>
        </p:nvSpPr>
        <p:spPr>
          <a:xfrm>
            <a:off x="2509560" y="4440960"/>
            <a:ext cx="1685160" cy="451080"/>
          </a:xfrm>
          <a:prstGeom prst="bentConnector3">
            <a:avLst>
              <a:gd name="adj1" fmla="val -288"/>
            </a:avLst>
          </a:prstGeom>
          <a:noFill/>
          <a:ln w="28440">
            <a:solidFill>
              <a:srgbClr val="ffd96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188" name="Shape 1429" descr=""/>
          <p:cNvPicPr/>
          <p:nvPr/>
        </p:nvPicPr>
        <p:blipFill>
          <a:blip r:embed="rId13"/>
          <a:stretch/>
        </p:blipFill>
        <p:spPr>
          <a:xfrm>
            <a:off x="7672680" y="4752360"/>
            <a:ext cx="201960" cy="173880"/>
          </a:xfrm>
          <a:prstGeom prst="rect">
            <a:avLst/>
          </a:prstGeom>
          <a:ln>
            <a:noFill/>
          </a:ln>
        </p:spPr>
      </p:pic>
      <p:sp>
        <p:nvSpPr>
          <p:cNvPr id="1189" name="CustomShape 43"/>
          <p:cNvSpPr/>
          <p:nvPr/>
        </p:nvSpPr>
        <p:spPr>
          <a:xfrm>
            <a:off x="6063480" y="4419360"/>
            <a:ext cx="1685160" cy="451080"/>
          </a:xfrm>
          <a:prstGeom prst="bentConnector3">
            <a:avLst>
              <a:gd name="adj1" fmla="val -288"/>
            </a:avLst>
          </a:prstGeom>
          <a:noFill/>
          <a:ln w="28440">
            <a:solidFill>
              <a:srgbClr val="ffd96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90" name="CustomShape 44"/>
          <p:cNvSpPr/>
          <p:nvPr/>
        </p:nvSpPr>
        <p:spPr>
          <a:xfrm>
            <a:off x="3421800" y="4417920"/>
            <a:ext cx="424440" cy="411120"/>
          </a:xfrm>
          <a:prstGeom prst="rect">
            <a:avLst/>
          </a:prstGeom>
          <a:solidFill>
            <a:srgbClr val="f6b26b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1" name="CustomShape 45"/>
          <p:cNvSpPr/>
          <p:nvPr/>
        </p:nvSpPr>
        <p:spPr>
          <a:xfrm flipH="1">
            <a:off x="3860640" y="4625280"/>
            <a:ext cx="542880" cy="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92" name="CustomShape 46"/>
          <p:cNvSpPr/>
          <p:nvPr/>
        </p:nvSpPr>
        <p:spPr>
          <a:xfrm>
            <a:off x="7021800" y="4417920"/>
            <a:ext cx="451080" cy="41112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93" name="CustomShape 47"/>
          <p:cNvSpPr/>
          <p:nvPr/>
        </p:nvSpPr>
        <p:spPr>
          <a:xfrm flipH="1">
            <a:off x="7491240" y="4620960"/>
            <a:ext cx="542880" cy="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94" name="CustomShape 48"/>
          <p:cNvSpPr/>
          <p:nvPr/>
        </p:nvSpPr>
        <p:spPr>
          <a:xfrm>
            <a:off x="1967400" y="5830920"/>
            <a:ext cx="5765040" cy="63144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Payment Hub and Bob could sign and post both claim transactions,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paying 1 Bitcoin from Alice to Bob via the Payment Hub.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95" name="CustomShape 49"/>
          <p:cNvSpPr/>
          <p:nvPr/>
        </p:nvSpPr>
        <p:spPr>
          <a:xfrm>
            <a:off x="1660680" y="5238000"/>
            <a:ext cx="6281640" cy="15649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...But what if the hub is malicious, </a:t>
            </a:r>
            <a:br/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and takes Alice’s bitcoin and doesn’t pay Bob?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196" name="CustomShape 50"/>
          <p:cNvSpPr/>
          <p:nvPr/>
        </p:nvSpPr>
        <p:spPr>
          <a:xfrm>
            <a:off x="5396760" y="4377240"/>
            <a:ext cx="520920" cy="52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980000"/>
                </a:solidFill>
                <a:latin typeface="Arial"/>
                <a:ea typeface="Arial"/>
              </a:rPr>
              <a:t>X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97" name="CustomShape 51"/>
          <p:cNvSpPr/>
          <p:nvPr/>
        </p:nvSpPr>
        <p:spPr>
          <a:xfrm>
            <a:off x="7421400" y="4603680"/>
            <a:ext cx="520920" cy="52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980000"/>
                </a:solidFill>
                <a:latin typeface="Arial"/>
                <a:ea typeface="Arial"/>
              </a:rPr>
              <a:t>X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198" name="CustomShape 52"/>
          <p:cNvSpPr/>
          <p:nvPr/>
        </p:nvSpPr>
        <p:spPr>
          <a:xfrm>
            <a:off x="609480" y="5591880"/>
            <a:ext cx="8287920" cy="50688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Atomicity: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If Claim1 and Claim2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happen atomically then theft is prevented.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199" name="CustomShape 53"/>
          <p:cNvSpPr/>
          <p:nvPr/>
        </p:nvSpPr>
        <p:spPr>
          <a:xfrm>
            <a:off x="9690840" y="6130080"/>
            <a:ext cx="8287920" cy="50688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HTLCs: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Claim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00" name="CustomShape 54"/>
          <p:cNvSpPr/>
          <p:nvPr/>
        </p:nvSpPr>
        <p:spPr>
          <a:xfrm>
            <a:off x="9467280" y="3142440"/>
            <a:ext cx="350640" cy="411120"/>
          </a:xfrm>
          <a:prstGeom prst="rect">
            <a:avLst/>
          </a:prstGeom>
          <a:solidFill>
            <a:srgbClr val="f6b26b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X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01" name="CustomShape 55"/>
          <p:cNvSpPr/>
          <p:nvPr/>
        </p:nvSpPr>
        <p:spPr>
          <a:xfrm>
            <a:off x="3024720" y="6231240"/>
            <a:ext cx="3682440" cy="50688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Hash locks provide this property.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231" dur="indefinite" restart="never" nodeType="tmRoot">
          <p:childTnLst>
            <p:seq>
              <p:cTn id="232" dur="indefinite" nodeType="mainSeq">
                <p:childTnLst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1" dur="1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CustomShape 1"/>
          <p:cNvSpPr/>
          <p:nvPr/>
        </p:nvSpPr>
        <p:spPr>
          <a:xfrm rot="10800000">
            <a:off x="7984080" y="3987720"/>
            <a:ext cx="2982960" cy="906840"/>
          </a:xfrm>
          <a:prstGeom prst="trapezoid">
            <a:avLst>
              <a:gd name="adj" fmla="val 112815"/>
            </a:avLst>
          </a:prstGeom>
          <a:solidFill>
            <a:srgbClr val="f3f3f3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3" name="CustomShape 2"/>
          <p:cNvSpPr/>
          <p:nvPr/>
        </p:nvSpPr>
        <p:spPr>
          <a:xfrm>
            <a:off x="4914360" y="2238480"/>
            <a:ext cx="3131280" cy="960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Escrow2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Payment Hub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br/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Refunded to Payment Hub: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after 1 month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04" name="CustomShape 3"/>
          <p:cNvSpPr/>
          <p:nvPr/>
        </p:nvSpPr>
        <p:spPr>
          <a:xfrm rot="10800000">
            <a:off x="4391640" y="3985200"/>
            <a:ext cx="2982960" cy="906840"/>
          </a:xfrm>
          <a:prstGeom prst="trapezoid">
            <a:avLst>
              <a:gd name="adj" fmla="val 112815"/>
            </a:avLst>
          </a:prstGeom>
          <a:solidFill>
            <a:srgbClr val="f3f3f3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5" name="CustomShape 4"/>
          <p:cNvSpPr/>
          <p:nvPr/>
        </p:nvSpPr>
        <p:spPr>
          <a:xfrm>
            <a:off x="1321920" y="2235960"/>
            <a:ext cx="3131280" cy="960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Transaction: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Escrow1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Output Script: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2-of-2 multisig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Must be signed by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Alice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and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Payment Hub</a:t>
            </a:r>
            <a:br/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Refunded to Alice: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after 1 month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06" name="TextShape 5"/>
          <p:cNvSpPr txBox="1"/>
          <p:nvPr/>
        </p:nvSpPr>
        <p:spPr>
          <a:xfrm>
            <a:off x="609480" y="-3348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Background: Payment Hub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7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C040C6A-50B2-4B03-85CA-813FCB7A69B3}" type="slidenum">
              <a:rPr b="0" lang="en-US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208" name="Shape 1462" descr=""/>
          <p:cNvPicPr/>
          <p:nvPr/>
        </p:nvPicPr>
        <p:blipFill>
          <a:blip r:embed="rId1"/>
          <a:stretch/>
        </p:blipFill>
        <p:spPr>
          <a:xfrm>
            <a:off x="9669600" y="26640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209" name="CustomShape 7"/>
          <p:cNvSpPr/>
          <p:nvPr/>
        </p:nvSpPr>
        <p:spPr>
          <a:xfrm>
            <a:off x="9727560" y="8197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10" name="Shape 1465" descr=""/>
          <p:cNvPicPr/>
          <p:nvPr/>
        </p:nvPicPr>
        <p:blipFill>
          <a:blip r:embed="rId2"/>
          <a:stretch/>
        </p:blipFill>
        <p:spPr>
          <a:xfrm>
            <a:off x="-3621960" y="65700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11" name="CustomShape 8"/>
          <p:cNvSpPr/>
          <p:nvPr/>
        </p:nvSpPr>
        <p:spPr>
          <a:xfrm>
            <a:off x="-3606840" y="117720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12" name="CustomShape 9"/>
          <p:cNvSpPr/>
          <p:nvPr/>
        </p:nvSpPr>
        <p:spPr>
          <a:xfrm>
            <a:off x="9705960" y="5353560"/>
            <a:ext cx="1514160" cy="66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Tumbler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213" name="Shape 1469" descr=""/>
          <p:cNvPicPr/>
          <p:nvPr/>
        </p:nvPicPr>
        <p:blipFill>
          <a:blip r:embed="rId3"/>
          <a:stretch/>
        </p:blipFill>
        <p:spPr>
          <a:xfrm>
            <a:off x="9624960" y="4577760"/>
            <a:ext cx="1218960" cy="917640"/>
          </a:xfrm>
          <a:prstGeom prst="rect">
            <a:avLst/>
          </a:prstGeom>
          <a:ln>
            <a:noFill/>
          </a:ln>
        </p:spPr>
      </p:pic>
      <p:sp>
        <p:nvSpPr>
          <p:cNvPr id="1214" name="CustomShape 10"/>
          <p:cNvSpPr/>
          <p:nvPr/>
        </p:nvSpPr>
        <p:spPr>
          <a:xfrm>
            <a:off x="-2445120" y="237852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Claim2)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15" name="CustomShape 11"/>
          <p:cNvSpPr/>
          <p:nvPr/>
        </p:nvSpPr>
        <p:spPr>
          <a:xfrm>
            <a:off x="-2139120" y="625176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16" name="CustomShape 12"/>
          <p:cNvSpPr/>
          <p:nvPr/>
        </p:nvSpPr>
        <p:spPr>
          <a:xfrm>
            <a:off x="11701440" y="5943960"/>
            <a:ext cx="2489400" cy="114264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Transaction: Claim3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1 Bitcoins to Alice, 3 Bitcoin to Bob</a:t>
            </a:r>
            <a:br/>
            <a:br/>
            <a:br/>
            <a:br/>
            <a:endParaRPr b="0" lang="en-US" sz="1200" spc="-1" strike="noStrike">
              <a:latin typeface="Arial"/>
            </a:endParaRPr>
          </a:p>
        </p:txBody>
      </p:sp>
      <p:sp>
        <p:nvSpPr>
          <p:cNvPr id="1217" name="CustomShape 13"/>
          <p:cNvSpPr/>
          <p:nvPr/>
        </p:nvSpPr>
        <p:spPr>
          <a:xfrm flipH="1" rot="10800000">
            <a:off x="15860160" y="6496200"/>
            <a:ext cx="167256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18" name="Shape 1474" descr=""/>
          <p:cNvPicPr/>
          <p:nvPr/>
        </p:nvPicPr>
        <p:blipFill>
          <a:blip r:embed="rId4"/>
          <a:stretch/>
        </p:blipFill>
        <p:spPr>
          <a:xfrm>
            <a:off x="13550760" y="5002200"/>
            <a:ext cx="310320" cy="309240"/>
          </a:xfrm>
          <a:prstGeom prst="rect">
            <a:avLst/>
          </a:prstGeom>
          <a:ln>
            <a:noFill/>
          </a:ln>
        </p:spPr>
      </p:pic>
      <p:sp>
        <p:nvSpPr>
          <p:cNvPr id="1219" name="CustomShape 14"/>
          <p:cNvSpPr/>
          <p:nvPr/>
        </p:nvSpPr>
        <p:spPr>
          <a:xfrm>
            <a:off x="12015000" y="673380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20" name="CustomShape 15"/>
          <p:cNvSpPr/>
          <p:nvPr/>
        </p:nvSpPr>
        <p:spPr>
          <a:xfrm>
            <a:off x="12015000" y="637488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8064a2"/>
                </a:solidFill>
                <a:latin typeface="Calibri"/>
                <a:ea typeface="Calibri"/>
              </a:rPr>
              <a:t>Bob-SK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21" name="CustomShape 16"/>
          <p:cNvSpPr/>
          <p:nvPr/>
        </p:nvSpPr>
        <p:spPr>
          <a:xfrm>
            <a:off x="14275440" y="6122880"/>
            <a:ext cx="1264320" cy="26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3 BTC to Bob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22" name="CustomShape 17"/>
          <p:cNvSpPr/>
          <p:nvPr/>
        </p:nvSpPr>
        <p:spPr>
          <a:xfrm>
            <a:off x="-1997280" y="131292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Claim1)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23" name="Shape 1480" descr=""/>
          <p:cNvPicPr/>
          <p:nvPr/>
        </p:nvPicPr>
        <p:blipFill>
          <a:blip r:embed="rId5"/>
          <a:stretch/>
        </p:blipFill>
        <p:spPr>
          <a:xfrm>
            <a:off x="7537320" y="344376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224" name="CustomShape 18"/>
          <p:cNvSpPr/>
          <p:nvPr/>
        </p:nvSpPr>
        <p:spPr>
          <a:xfrm>
            <a:off x="7671600" y="399708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25" name="Shape 1483" descr=""/>
          <p:cNvPicPr/>
          <p:nvPr/>
        </p:nvPicPr>
        <p:blipFill>
          <a:blip r:embed="rId6"/>
          <a:stretch/>
        </p:blipFill>
        <p:spPr>
          <a:xfrm>
            <a:off x="10570680" y="531180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226" name="CustomShape 19"/>
          <p:cNvSpPr/>
          <p:nvPr/>
        </p:nvSpPr>
        <p:spPr>
          <a:xfrm>
            <a:off x="10628640" y="58651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27" name="Shape 1486" descr=""/>
          <p:cNvPicPr/>
          <p:nvPr/>
        </p:nvPicPr>
        <p:blipFill>
          <a:blip r:embed="rId7"/>
          <a:stretch/>
        </p:blipFill>
        <p:spPr>
          <a:xfrm>
            <a:off x="919800" y="346968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28" name="CustomShape 20"/>
          <p:cNvSpPr/>
          <p:nvPr/>
        </p:nvSpPr>
        <p:spPr>
          <a:xfrm>
            <a:off x="1011240" y="398988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29" name="Shape 1489" descr=""/>
          <p:cNvPicPr/>
          <p:nvPr/>
        </p:nvPicPr>
        <p:blipFill>
          <a:blip r:embed="rId8"/>
          <a:stretch/>
        </p:blipFill>
        <p:spPr>
          <a:xfrm>
            <a:off x="-1997280" y="446724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30" name="CustomShape 21"/>
          <p:cNvSpPr/>
          <p:nvPr/>
        </p:nvSpPr>
        <p:spPr>
          <a:xfrm>
            <a:off x="-1982160" y="498744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31" name="Shape 1491" descr=""/>
          <p:cNvPicPr/>
          <p:nvPr/>
        </p:nvPicPr>
        <p:blipFill>
          <a:blip r:embed="rId9"/>
          <a:stretch/>
        </p:blipFill>
        <p:spPr>
          <a:xfrm>
            <a:off x="4365360" y="3066120"/>
            <a:ext cx="714960" cy="714960"/>
          </a:xfrm>
          <a:prstGeom prst="rect">
            <a:avLst/>
          </a:prstGeom>
          <a:ln>
            <a:noFill/>
          </a:ln>
        </p:spPr>
      </p:pic>
      <p:sp>
        <p:nvSpPr>
          <p:cNvPr id="1232" name="CustomShape 22"/>
          <p:cNvSpPr/>
          <p:nvPr/>
        </p:nvSpPr>
        <p:spPr>
          <a:xfrm>
            <a:off x="3914280" y="3554280"/>
            <a:ext cx="1503360" cy="12448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Payment</a:t>
            </a:r>
            <a:br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33" name="CustomShape 23"/>
          <p:cNvSpPr/>
          <p:nvPr/>
        </p:nvSpPr>
        <p:spPr>
          <a:xfrm>
            <a:off x="1727280" y="696240"/>
            <a:ext cx="6004800" cy="52740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A payment hub: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routes payment channels.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34" name="CustomShape 24"/>
          <p:cNvSpPr/>
          <p:nvPr/>
        </p:nvSpPr>
        <p:spPr>
          <a:xfrm>
            <a:off x="9590400" y="5311800"/>
            <a:ext cx="2488320" cy="14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35" name="CustomShape 25"/>
          <p:cNvSpPr/>
          <p:nvPr/>
        </p:nvSpPr>
        <p:spPr>
          <a:xfrm>
            <a:off x="9308160" y="1160640"/>
            <a:ext cx="5116320" cy="101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But what if the hub is malicious </a:t>
            </a:r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and takes Alice2’s bitcoin </a:t>
            </a:r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and gives Bob3 nothing?</a:t>
            </a:r>
            <a:br/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   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36" name="CustomShape 26"/>
          <p:cNvSpPr/>
          <p:nvPr/>
        </p:nvSpPr>
        <p:spPr>
          <a:xfrm>
            <a:off x="2376000" y="4417920"/>
            <a:ext cx="1096920" cy="7873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Claim1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37" name="CustomShape 27"/>
          <p:cNvSpPr/>
          <p:nvPr/>
        </p:nvSpPr>
        <p:spPr>
          <a:xfrm>
            <a:off x="5967000" y="4416120"/>
            <a:ext cx="1096920" cy="7873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Claim2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H(X)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38" name="CustomShape 28"/>
          <p:cNvSpPr/>
          <p:nvPr/>
        </p:nvSpPr>
        <p:spPr>
          <a:xfrm flipH="1" rot="10800000">
            <a:off x="-689040" y="4577760"/>
            <a:ext cx="2488320" cy="162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39" name="CustomShape 29"/>
          <p:cNvSpPr/>
          <p:nvPr/>
        </p:nvSpPr>
        <p:spPr>
          <a:xfrm>
            <a:off x="1538640" y="1576440"/>
            <a:ext cx="2750040" cy="52740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Unidirectional 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  Alice → Payment Hub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40" name="CustomShape 30"/>
          <p:cNvSpPr/>
          <p:nvPr/>
        </p:nvSpPr>
        <p:spPr>
          <a:xfrm>
            <a:off x="5066280" y="1576440"/>
            <a:ext cx="2750040" cy="52740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Unidirectional Payment Channel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  Payment Hub → Bob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41" name="CustomShape 31"/>
          <p:cNvSpPr/>
          <p:nvPr/>
        </p:nvSpPr>
        <p:spPr>
          <a:xfrm flipH="1" rot="10800000">
            <a:off x="3914280" y="4180320"/>
            <a:ext cx="2100960" cy="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42" name="CustomShape 32"/>
          <p:cNvSpPr/>
          <p:nvPr/>
        </p:nvSpPr>
        <p:spPr>
          <a:xfrm>
            <a:off x="2376000" y="394740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43" name="CustomShape 33"/>
          <p:cNvSpPr/>
          <p:nvPr/>
        </p:nvSpPr>
        <p:spPr>
          <a:xfrm>
            <a:off x="5418000" y="4176720"/>
            <a:ext cx="225360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44" name="CustomShape 34"/>
          <p:cNvSpPr/>
          <p:nvPr/>
        </p:nvSpPr>
        <p:spPr>
          <a:xfrm>
            <a:off x="5946480" y="395028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245" name="CustomShape 35"/>
          <p:cNvSpPr/>
          <p:nvPr/>
        </p:nvSpPr>
        <p:spPr>
          <a:xfrm>
            <a:off x="5304240" y="4311000"/>
            <a:ext cx="695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46" name="Shape 1510" descr=""/>
          <p:cNvPicPr/>
          <p:nvPr/>
        </p:nvPicPr>
        <p:blipFill>
          <a:blip r:embed="rId10"/>
          <a:stretch/>
        </p:blipFill>
        <p:spPr>
          <a:xfrm>
            <a:off x="5945760" y="419832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247" name="CustomShape 36"/>
          <p:cNvSpPr/>
          <p:nvPr/>
        </p:nvSpPr>
        <p:spPr>
          <a:xfrm>
            <a:off x="1766880" y="4352040"/>
            <a:ext cx="695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48" name="Shape 1513" descr=""/>
          <p:cNvPicPr/>
          <p:nvPr/>
        </p:nvPicPr>
        <p:blipFill>
          <a:blip r:embed="rId11"/>
          <a:stretch/>
        </p:blipFill>
        <p:spPr>
          <a:xfrm>
            <a:off x="2408400" y="423972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249" name="CustomShape 37"/>
          <p:cNvSpPr/>
          <p:nvPr/>
        </p:nvSpPr>
        <p:spPr>
          <a:xfrm>
            <a:off x="5557680" y="4407120"/>
            <a:ext cx="420840" cy="411120"/>
          </a:xfrm>
          <a:prstGeom prst="rect">
            <a:avLst/>
          </a:prstGeom>
          <a:solidFill>
            <a:srgbClr val="f6b26b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0" name="CustomShape 38"/>
          <p:cNvSpPr/>
          <p:nvPr/>
        </p:nvSpPr>
        <p:spPr>
          <a:xfrm>
            <a:off x="5066280" y="4631760"/>
            <a:ext cx="49104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51" name="Shape 1518" descr=""/>
          <p:cNvPicPr/>
          <p:nvPr/>
        </p:nvPicPr>
        <p:blipFill>
          <a:blip r:embed="rId12"/>
          <a:stretch/>
        </p:blipFill>
        <p:spPr>
          <a:xfrm>
            <a:off x="4118760" y="4773960"/>
            <a:ext cx="201960" cy="173880"/>
          </a:xfrm>
          <a:prstGeom prst="rect">
            <a:avLst/>
          </a:prstGeom>
          <a:ln>
            <a:noFill/>
          </a:ln>
        </p:spPr>
      </p:pic>
      <p:sp>
        <p:nvSpPr>
          <p:cNvPr id="1252" name="CustomShape 39"/>
          <p:cNvSpPr/>
          <p:nvPr/>
        </p:nvSpPr>
        <p:spPr>
          <a:xfrm>
            <a:off x="2509560" y="4440960"/>
            <a:ext cx="1685160" cy="451080"/>
          </a:xfrm>
          <a:prstGeom prst="bentConnector3">
            <a:avLst>
              <a:gd name="adj1" fmla="val -288"/>
            </a:avLst>
          </a:prstGeom>
          <a:noFill/>
          <a:ln w="28440">
            <a:solidFill>
              <a:srgbClr val="ffd96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53" name="CustomShape 40"/>
          <p:cNvSpPr/>
          <p:nvPr/>
        </p:nvSpPr>
        <p:spPr>
          <a:xfrm>
            <a:off x="3373200" y="4417920"/>
            <a:ext cx="649440" cy="411120"/>
          </a:xfrm>
          <a:prstGeom prst="rect">
            <a:avLst/>
          </a:prstGeom>
          <a:solidFill>
            <a:srgbClr val="f6b26b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,X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4" name="CustomShape 41"/>
          <p:cNvSpPr/>
          <p:nvPr/>
        </p:nvSpPr>
        <p:spPr>
          <a:xfrm rot="10800000">
            <a:off x="4344480" y="4617720"/>
            <a:ext cx="321120" cy="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55" name="CustomShape 42"/>
          <p:cNvSpPr/>
          <p:nvPr/>
        </p:nvSpPr>
        <p:spPr>
          <a:xfrm>
            <a:off x="7021800" y="4417920"/>
            <a:ext cx="649440" cy="41112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,X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6" name="CustomShape 43"/>
          <p:cNvSpPr/>
          <p:nvPr/>
        </p:nvSpPr>
        <p:spPr>
          <a:xfrm flipH="1">
            <a:off x="7670880" y="4620960"/>
            <a:ext cx="36252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57" name="CustomShape 44"/>
          <p:cNvSpPr/>
          <p:nvPr/>
        </p:nvSpPr>
        <p:spPr>
          <a:xfrm>
            <a:off x="1988280" y="4424040"/>
            <a:ext cx="426240" cy="411120"/>
          </a:xfrm>
          <a:prstGeom prst="rect">
            <a:avLst/>
          </a:prstGeom>
          <a:solidFill>
            <a:srgbClr val="b6d7a8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58" name="CustomShape 45"/>
          <p:cNvSpPr/>
          <p:nvPr/>
        </p:nvSpPr>
        <p:spPr>
          <a:xfrm>
            <a:off x="1496880" y="4626000"/>
            <a:ext cx="491040" cy="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59" name="CustomShape 46"/>
          <p:cNvSpPr/>
          <p:nvPr/>
        </p:nvSpPr>
        <p:spPr>
          <a:xfrm>
            <a:off x="5862960" y="4978440"/>
            <a:ext cx="1374840" cy="26352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0" name="CustomShape 47"/>
          <p:cNvSpPr/>
          <p:nvPr/>
        </p:nvSpPr>
        <p:spPr>
          <a:xfrm>
            <a:off x="5052240" y="2791080"/>
            <a:ext cx="2995920" cy="928440"/>
          </a:xfrm>
          <a:prstGeom prst="wedgeEllipseCallout">
            <a:avLst>
              <a:gd name="adj1" fmla="val 44120"/>
              <a:gd name="adj2" fmla="val 64173"/>
            </a:avLst>
          </a:prstGeom>
          <a:solidFill>
            <a:srgbClr val="ffffff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I don’t know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, so…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I can’t spend Claim2.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Alice, learn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to pay me.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61" name="CustomShape 48"/>
          <p:cNvSpPr/>
          <p:nvPr/>
        </p:nvSpPr>
        <p:spPr>
          <a:xfrm>
            <a:off x="996840" y="3159360"/>
            <a:ext cx="2995920" cy="411120"/>
          </a:xfrm>
          <a:prstGeom prst="wedgeEllipseCallout">
            <a:avLst>
              <a:gd name="adj1" fmla="val -35551"/>
              <a:gd name="adj2" fmla="val 90122"/>
            </a:avLst>
          </a:prstGeom>
          <a:solidFill>
            <a:srgbClr val="ffffff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Bob, the value of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is....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62" name="Shape 1533" descr=""/>
          <p:cNvPicPr/>
          <p:nvPr/>
        </p:nvPicPr>
        <p:blipFill>
          <a:blip r:embed="rId13"/>
          <a:stretch/>
        </p:blipFill>
        <p:spPr>
          <a:xfrm>
            <a:off x="7672680" y="4752360"/>
            <a:ext cx="201960" cy="173880"/>
          </a:xfrm>
          <a:prstGeom prst="rect">
            <a:avLst/>
          </a:prstGeom>
          <a:ln>
            <a:noFill/>
          </a:ln>
        </p:spPr>
      </p:pic>
      <p:sp>
        <p:nvSpPr>
          <p:cNvPr id="1263" name="CustomShape 49"/>
          <p:cNvSpPr/>
          <p:nvPr/>
        </p:nvSpPr>
        <p:spPr>
          <a:xfrm>
            <a:off x="6063480" y="4419360"/>
            <a:ext cx="1685160" cy="451080"/>
          </a:xfrm>
          <a:prstGeom prst="bentConnector3">
            <a:avLst>
              <a:gd name="adj1" fmla="val -288"/>
            </a:avLst>
          </a:prstGeom>
          <a:noFill/>
          <a:ln w="28440">
            <a:solidFill>
              <a:srgbClr val="ffd96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64" name="CustomShape 50"/>
          <p:cNvSpPr/>
          <p:nvPr/>
        </p:nvSpPr>
        <p:spPr>
          <a:xfrm>
            <a:off x="0" y="5444280"/>
            <a:ext cx="9143640" cy="148032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Thus,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using hash locked transactions or HTLCs a payment hub can prevent theft,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however this provides no privacy against the payment hub.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65" name="CustomShape 51"/>
          <p:cNvSpPr/>
          <p:nvPr/>
        </p:nvSpPr>
        <p:spPr>
          <a:xfrm>
            <a:off x="3914280" y="2379240"/>
            <a:ext cx="2617200" cy="411120"/>
          </a:xfrm>
          <a:prstGeom prst="wedgeEllipseCallout">
            <a:avLst>
              <a:gd name="adj1" fmla="val -22342"/>
              <a:gd name="adj2" fmla="val 136592"/>
            </a:avLst>
          </a:prstGeom>
          <a:solidFill>
            <a:srgbClr val="ffffff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Puzzle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Y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and solution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286" dur="indefinite" restart="never" nodeType="tmRoot">
          <p:childTnLst>
            <p:seq>
              <p:cTn id="287" dur="indefinite" nodeType="mainSeq">
                <p:childTnLst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0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TextShape 1"/>
          <p:cNvSpPr txBox="1"/>
          <p:nvPr/>
        </p:nvSpPr>
        <p:spPr>
          <a:xfrm>
            <a:off x="609480" y="-3348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Background: HTLC Privacy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7" name="Shape 1544" descr=""/>
          <p:cNvPicPr/>
          <p:nvPr/>
        </p:nvPicPr>
        <p:blipFill>
          <a:blip r:embed="rId1"/>
          <a:stretch/>
        </p:blipFill>
        <p:spPr>
          <a:xfrm>
            <a:off x="9669600" y="26640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268" name="CustomShape 2"/>
          <p:cNvSpPr/>
          <p:nvPr/>
        </p:nvSpPr>
        <p:spPr>
          <a:xfrm>
            <a:off x="9727560" y="8197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69" name="Shape 1547" descr=""/>
          <p:cNvPicPr/>
          <p:nvPr/>
        </p:nvPicPr>
        <p:blipFill>
          <a:blip r:embed="rId2"/>
          <a:stretch/>
        </p:blipFill>
        <p:spPr>
          <a:xfrm>
            <a:off x="-3621960" y="65700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70" name="CustomShape 3"/>
          <p:cNvSpPr/>
          <p:nvPr/>
        </p:nvSpPr>
        <p:spPr>
          <a:xfrm>
            <a:off x="-3606840" y="117720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71" name="CustomShape 4"/>
          <p:cNvSpPr/>
          <p:nvPr/>
        </p:nvSpPr>
        <p:spPr>
          <a:xfrm>
            <a:off x="9771840" y="4827240"/>
            <a:ext cx="1514160" cy="66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Tumbler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272" name="Shape 1551" descr=""/>
          <p:cNvPicPr/>
          <p:nvPr/>
        </p:nvPicPr>
        <p:blipFill>
          <a:blip r:embed="rId3"/>
          <a:stretch/>
        </p:blipFill>
        <p:spPr>
          <a:xfrm>
            <a:off x="9690840" y="4051440"/>
            <a:ext cx="1218960" cy="917640"/>
          </a:xfrm>
          <a:prstGeom prst="rect">
            <a:avLst/>
          </a:prstGeom>
          <a:ln>
            <a:noFill/>
          </a:ln>
        </p:spPr>
      </p:pic>
      <p:sp>
        <p:nvSpPr>
          <p:cNvPr id="1273" name="CustomShape 5"/>
          <p:cNvSpPr/>
          <p:nvPr/>
        </p:nvSpPr>
        <p:spPr>
          <a:xfrm>
            <a:off x="-2445120" y="237852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Claim2)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74" name="CustomShape 6"/>
          <p:cNvSpPr/>
          <p:nvPr/>
        </p:nvSpPr>
        <p:spPr>
          <a:xfrm>
            <a:off x="-2139120" y="625176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75" name="CustomShape 7"/>
          <p:cNvSpPr/>
          <p:nvPr/>
        </p:nvSpPr>
        <p:spPr>
          <a:xfrm>
            <a:off x="11701440" y="5943960"/>
            <a:ext cx="2489400" cy="114264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 u="sng">
                <a:solidFill>
                  <a:srgbClr val="ffffff"/>
                </a:solidFill>
                <a:uFillTx/>
                <a:latin typeface="Calibri"/>
                <a:ea typeface="Calibri"/>
              </a:rPr>
              <a:t>Transaction: Claim3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1 Bitcoins to Alice, 3 Bitcoin to Bob</a:t>
            </a:r>
            <a:br/>
            <a:br/>
            <a:br/>
            <a:br/>
            <a:endParaRPr b="0" lang="en-US" sz="1200" spc="-1" strike="noStrike">
              <a:latin typeface="Arial"/>
            </a:endParaRPr>
          </a:p>
        </p:txBody>
      </p:sp>
      <p:sp>
        <p:nvSpPr>
          <p:cNvPr id="1276" name="CustomShape 8"/>
          <p:cNvSpPr/>
          <p:nvPr/>
        </p:nvSpPr>
        <p:spPr>
          <a:xfrm flipH="1" rot="10800000">
            <a:off x="15860160" y="6496200"/>
            <a:ext cx="167256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77" name="Shape 1556" descr=""/>
          <p:cNvPicPr/>
          <p:nvPr/>
        </p:nvPicPr>
        <p:blipFill>
          <a:blip r:embed="rId4"/>
          <a:stretch/>
        </p:blipFill>
        <p:spPr>
          <a:xfrm>
            <a:off x="13550760" y="5002200"/>
            <a:ext cx="310320" cy="309240"/>
          </a:xfrm>
          <a:prstGeom prst="rect">
            <a:avLst/>
          </a:prstGeom>
          <a:ln>
            <a:noFill/>
          </a:ln>
        </p:spPr>
      </p:pic>
      <p:sp>
        <p:nvSpPr>
          <p:cNvPr id="1278" name="CustomShape 9"/>
          <p:cNvSpPr/>
          <p:nvPr/>
        </p:nvSpPr>
        <p:spPr>
          <a:xfrm>
            <a:off x="12015000" y="673380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79" name="CustomShape 10"/>
          <p:cNvSpPr/>
          <p:nvPr/>
        </p:nvSpPr>
        <p:spPr>
          <a:xfrm>
            <a:off x="12015000" y="637488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8064a2"/>
                </a:solidFill>
                <a:latin typeface="Calibri"/>
                <a:ea typeface="Calibri"/>
              </a:rPr>
              <a:t>Bob-SK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80" name="CustomShape 11"/>
          <p:cNvSpPr/>
          <p:nvPr/>
        </p:nvSpPr>
        <p:spPr>
          <a:xfrm>
            <a:off x="14275440" y="6122880"/>
            <a:ext cx="1264320" cy="26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3 BTC to Bob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81" name="CustomShape 12"/>
          <p:cNvSpPr/>
          <p:nvPr/>
        </p:nvSpPr>
        <p:spPr>
          <a:xfrm>
            <a:off x="-1997280" y="1312920"/>
            <a:ext cx="1775520" cy="263520"/>
          </a:xfrm>
          <a:prstGeom prst="rect">
            <a:avLst/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Sign(</a:t>
            </a:r>
            <a:r>
              <a:rPr b="0" lang="en-US" sz="1400" spc="-1" strike="noStrike">
                <a:solidFill>
                  <a:srgbClr val="38761d"/>
                </a:solidFill>
                <a:latin typeface="Calibri"/>
                <a:ea typeface="Calibri"/>
              </a:rPr>
              <a:t>Alice-SK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, Claim1)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82" name="CustomShape 13"/>
          <p:cNvSpPr/>
          <p:nvPr/>
        </p:nvSpPr>
        <p:spPr>
          <a:xfrm>
            <a:off x="7824240" y="285408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83" name="Shape 1563" descr=""/>
          <p:cNvPicPr/>
          <p:nvPr/>
        </p:nvPicPr>
        <p:blipFill>
          <a:blip r:embed="rId5"/>
          <a:stretch/>
        </p:blipFill>
        <p:spPr>
          <a:xfrm>
            <a:off x="10570680" y="531180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284" name="CustomShape 14"/>
          <p:cNvSpPr/>
          <p:nvPr/>
        </p:nvSpPr>
        <p:spPr>
          <a:xfrm>
            <a:off x="10628640" y="58651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5" name="CustomShape 15"/>
          <p:cNvSpPr/>
          <p:nvPr/>
        </p:nvSpPr>
        <p:spPr>
          <a:xfrm>
            <a:off x="858960" y="284688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86" name="Shape 1567" descr=""/>
          <p:cNvPicPr/>
          <p:nvPr/>
        </p:nvPicPr>
        <p:blipFill>
          <a:blip r:embed="rId6"/>
          <a:stretch/>
        </p:blipFill>
        <p:spPr>
          <a:xfrm>
            <a:off x="-1997280" y="446724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87" name="CustomShape 16"/>
          <p:cNvSpPr/>
          <p:nvPr/>
        </p:nvSpPr>
        <p:spPr>
          <a:xfrm>
            <a:off x="-1982160" y="498744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8" name="CustomShape 17"/>
          <p:cNvSpPr/>
          <p:nvPr/>
        </p:nvSpPr>
        <p:spPr>
          <a:xfrm>
            <a:off x="3914280" y="2411280"/>
            <a:ext cx="1503360" cy="124488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Payment</a:t>
            </a:r>
            <a:br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Hub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89" name="CustomShape 18"/>
          <p:cNvSpPr/>
          <p:nvPr/>
        </p:nvSpPr>
        <p:spPr>
          <a:xfrm>
            <a:off x="9590400" y="5311800"/>
            <a:ext cx="2488320" cy="148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90" name="CustomShape 19"/>
          <p:cNvSpPr/>
          <p:nvPr/>
        </p:nvSpPr>
        <p:spPr>
          <a:xfrm>
            <a:off x="9308160" y="1160640"/>
            <a:ext cx="5116320" cy="101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But what if the hub is malicious </a:t>
            </a:r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and takes Alice2’s bitcoin </a:t>
            </a:r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and gives Bob3 nothing?</a:t>
            </a:r>
            <a:br/>
            <a:br/>
            <a:r>
              <a:rPr b="1" lang="en-US" sz="2000" spc="-1" strike="noStrike">
                <a:solidFill>
                  <a:srgbClr val="c00000"/>
                </a:solidFill>
                <a:latin typeface="Calibri"/>
                <a:ea typeface="Calibri"/>
              </a:rPr>
              <a:t>   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91" name="CustomShape 20"/>
          <p:cNvSpPr/>
          <p:nvPr/>
        </p:nvSpPr>
        <p:spPr>
          <a:xfrm flipH="1" rot="10800000">
            <a:off x="-689040" y="4577760"/>
            <a:ext cx="2488320" cy="162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92" name="CustomShape 21"/>
          <p:cNvSpPr/>
          <p:nvPr/>
        </p:nvSpPr>
        <p:spPr>
          <a:xfrm>
            <a:off x="316080" y="143280"/>
            <a:ext cx="1672560" cy="527292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Payers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93" name="Shape 1576" descr=""/>
          <p:cNvPicPr/>
          <p:nvPr/>
        </p:nvPicPr>
        <p:blipFill>
          <a:blip r:embed="rId7"/>
          <a:stretch/>
        </p:blipFill>
        <p:spPr>
          <a:xfrm>
            <a:off x="767520" y="51660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94" name="CustomShape 22"/>
          <p:cNvSpPr/>
          <p:nvPr/>
        </p:nvSpPr>
        <p:spPr>
          <a:xfrm>
            <a:off x="782640" y="103644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95" name="Shape 1579" descr=""/>
          <p:cNvPicPr/>
          <p:nvPr/>
        </p:nvPicPr>
        <p:blipFill>
          <a:blip r:embed="rId8"/>
          <a:stretch/>
        </p:blipFill>
        <p:spPr>
          <a:xfrm>
            <a:off x="767520" y="239436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96" name="CustomShape 23"/>
          <p:cNvSpPr/>
          <p:nvPr/>
        </p:nvSpPr>
        <p:spPr>
          <a:xfrm>
            <a:off x="782640" y="291420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297" name="Shape 1582" descr=""/>
          <p:cNvPicPr/>
          <p:nvPr/>
        </p:nvPicPr>
        <p:blipFill>
          <a:blip r:embed="rId9"/>
          <a:stretch/>
        </p:blipFill>
        <p:spPr>
          <a:xfrm>
            <a:off x="734400" y="416880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298" name="CustomShape 24"/>
          <p:cNvSpPr/>
          <p:nvPr/>
        </p:nvSpPr>
        <p:spPr>
          <a:xfrm>
            <a:off x="749880" y="468864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99" name="CustomShape 25"/>
          <p:cNvSpPr/>
          <p:nvPr/>
        </p:nvSpPr>
        <p:spPr>
          <a:xfrm>
            <a:off x="7288920" y="143280"/>
            <a:ext cx="1672560" cy="527292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Payees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300" name="Shape 1587" descr=""/>
          <p:cNvPicPr/>
          <p:nvPr/>
        </p:nvPicPr>
        <p:blipFill>
          <a:blip r:embed="rId10"/>
          <a:stretch/>
        </p:blipFill>
        <p:spPr>
          <a:xfrm>
            <a:off x="7816320" y="48456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301" name="CustomShape 26"/>
          <p:cNvSpPr/>
          <p:nvPr/>
        </p:nvSpPr>
        <p:spPr>
          <a:xfrm>
            <a:off x="7874640" y="103788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02" name="Shape 1590" descr=""/>
          <p:cNvPicPr/>
          <p:nvPr/>
        </p:nvPicPr>
        <p:blipFill>
          <a:blip r:embed="rId11"/>
          <a:stretch/>
        </p:blipFill>
        <p:spPr>
          <a:xfrm>
            <a:off x="7796880" y="239472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303" name="CustomShape 27"/>
          <p:cNvSpPr/>
          <p:nvPr/>
        </p:nvSpPr>
        <p:spPr>
          <a:xfrm>
            <a:off x="7855200" y="294840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04" name="Shape 1593" descr=""/>
          <p:cNvPicPr/>
          <p:nvPr/>
        </p:nvPicPr>
        <p:blipFill>
          <a:blip r:embed="rId12"/>
          <a:stretch/>
        </p:blipFill>
        <p:spPr>
          <a:xfrm>
            <a:off x="7796880" y="412128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305" name="CustomShape 28"/>
          <p:cNvSpPr/>
          <p:nvPr/>
        </p:nvSpPr>
        <p:spPr>
          <a:xfrm>
            <a:off x="7855200" y="467460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6" name="CustomShape 29"/>
          <p:cNvSpPr/>
          <p:nvPr/>
        </p:nvSpPr>
        <p:spPr>
          <a:xfrm>
            <a:off x="5418000" y="3033720"/>
            <a:ext cx="240588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07" name="CustomShape 30"/>
          <p:cNvSpPr/>
          <p:nvPr/>
        </p:nvSpPr>
        <p:spPr>
          <a:xfrm>
            <a:off x="5794200" y="280728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08" name="CustomShape 31"/>
          <p:cNvSpPr/>
          <p:nvPr/>
        </p:nvSpPr>
        <p:spPr>
          <a:xfrm flipH="1" rot="16200000">
            <a:off x="5879520" y="2883600"/>
            <a:ext cx="1202400" cy="274824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09" name="CustomShape 32"/>
          <p:cNvSpPr/>
          <p:nvPr/>
        </p:nvSpPr>
        <p:spPr>
          <a:xfrm flipH="1">
            <a:off x="5105880" y="1222560"/>
            <a:ext cx="2767320" cy="118836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10" name="CustomShape 33"/>
          <p:cNvSpPr/>
          <p:nvPr/>
        </p:nvSpPr>
        <p:spPr>
          <a:xfrm>
            <a:off x="5855040" y="460728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1" name="CustomShape 34"/>
          <p:cNvSpPr/>
          <p:nvPr/>
        </p:nvSpPr>
        <p:spPr>
          <a:xfrm>
            <a:off x="5844600" y="99504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2" name="CustomShape 35"/>
          <p:cNvSpPr/>
          <p:nvPr/>
        </p:nvSpPr>
        <p:spPr>
          <a:xfrm>
            <a:off x="2223360" y="3274920"/>
            <a:ext cx="1096920" cy="63648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x1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3" name="CustomShape 36"/>
          <p:cNvSpPr/>
          <p:nvPr/>
        </p:nvSpPr>
        <p:spPr>
          <a:xfrm>
            <a:off x="5814360" y="3274920"/>
            <a:ext cx="1096920" cy="63648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x2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4" name="CustomShape 37"/>
          <p:cNvSpPr/>
          <p:nvPr/>
        </p:nvSpPr>
        <p:spPr>
          <a:xfrm>
            <a:off x="2242440" y="1469880"/>
            <a:ext cx="1096920" cy="63648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x2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5" name="CustomShape 38"/>
          <p:cNvSpPr/>
          <p:nvPr/>
        </p:nvSpPr>
        <p:spPr>
          <a:xfrm>
            <a:off x="2223360" y="5079600"/>
            <a:ext cx="1096920" cy="63648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x3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6" name="CustomShape 39"/>
          <p:cNvSpPr/>
          <p:nvPr/>
        </p:nvSpPr>
        <p:spPr>
          <a:xfrm>
            <a:off x="5855040" y="5077800"/>
            <a:ext cx="1096920" cy="63648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x3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7" name="CustomShape 40"/>
          <p:cNvSpPr/>
          <p:nvPr/>
        </p:nvSpPr>
        <p:spPr>
          <a:xfrm>
            <a:off x="5865120" y="1462680"/>
            <a:ext cx="1096920" cy="63648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Claim 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x1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18" name="CustomShape 41"/>
          <p:cNvSpPr/>
          <p:nvPr/>
        </p:nvSpPr>
        <p:spPr>
          <a:xfrm flipH="1" rot="10800000">
            <a:off x="3914280" y="3037320"/>
            <a:ext cx="2253600" cy="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19" name="CustomShape 42"/>
          <p:cNvSpPr/>
          <p:nvPr/>
        </p:nvSpPr>
        <p:spPr>
          <a:xfrm flipH="1" rot="10800000">
            <a:off x="4225680" y="4908960"/>
            <a:ext cx="2604240" cy="125208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20" name="CustomShape 43"/>
          <p:cNvSpPr/>
          <p:nvPr/>
        </p:nvSpPr>
        <p:spPr>
          <a:xfrm>
            <a:off x="1584360" y="1227240"/>
            <a:ext cx="2640960" cy="1183680"/>
          </a:xfrm>
          <a:prstGeom prst="bentConnector2">
            <a:avLst/>
          </a:pr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21" name="CustomShape 44"/>
          <p:cNvSpPr/>
          <p:nvPr/>
        </p:nvSpPr>
        <p:spPr>
          <a:xfrm>
            <a:off x="2242440" y="99972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22" name="CustomShape 45"/>
          <p:cNvSpPr/>
          <p:nvPr/>
        </p:nvSpPr>
        <p:spPr>
          <a:xfrm>
            <a:off x="2223360" y="460944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23" name="CustomShape 46"/>
          <p:cNvSpPr/>
          <p:nvPr/>
        </p:nvSpPr>
        <p:spPr>
          <a:xfrm>
            <a:off x="2223360" y="280440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324" name="Shape 1617" descr=""/>
          <p:cNvPicPr/>
          <p:nvPr/>
        </p:nvPicPr>
        <p:blipFill>
          <a:blip r:embed="rId13"/>
          <a:stretch/>
        </p:blipFill>
        <p:spPr>
          <a:xfrm>
            <a:off x="768960" y="5939640"/>
            <a:ext cx="1218960" cy="917640"/>
          </a:xfrm>
          <a:prstGeom prst="rect">
            <a:avLst/>
          </a:prstGeom>
          <a:ln>
            <a:noFill/>
          </a:ln>
        </p:spPr>
      </p:pic>
      <p:sp>
        <p:nvSpPr>
          <p:cNvPr id="1325" name="CustomShape 47"/>
          <p:cNvSpPr/>
          <p:nvPr/>
        </p:nvSpPr>
        <p:spPr>
          <a:xfrm>
            <a:off x="2116800" y="5828760"/>
            <a:ext cx="5524200" cy="864720"/>
          </a:xfrm>
          <a:prstGeom prst="wedgeRoundRectCallout">
            <a:avLst>
              <a:gd name="adj1" fmla="val -62101"/>
              <a:gd name="adj2" fmla="val 45236"/>
              <a:gd name="adj3" fmla="val 0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The main idea behind TumbleBit is a protocol which provides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atomicity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but is also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unlinkable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(i.e. private).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Think of it like Unlinkable or Private HTLCs.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26" name="CustomShape 48"/>
          <p:cNvSpPr/>
          <p:nvPr/>
        </p:nvSpPr>
        <p:spPr>
          <a:xfrm>
            <a:off x="3424320" y="1329840"/>
            <a:ext cx="2407320" cy="84492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No privacy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from payment hub.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27" name="CustomShape 49"/>
          <p:cNvSpPr/>
          <p:nvPr/>
        </p:nvSpPr>
        <p:spPr>
          <a:xfrm>
            <a:off x="6041520" y="3642840"/>
            <a:ext cx="630720" cy="26352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?????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28" name="CustomShape 50"/>
          <p:cNvSpPr/>
          <p:nvPr/>
        </p:nvSpPr>
        <p:spPr>
          <a:xfrm>
            <a:off x="6099480" y="5457600"/>
            <a:ext cx="630720" cy="26352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?????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29" name="CustomShape 51"/>
          <p:cNvSpPr/>
          <p:nvPr/>
        </p:nvSpPr>
        <p:spPr>
          <a:xfrm>
            <a:off x="6099480" y="1851120"/>
            <a:ext cx="630720" cy="26352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?????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330" name="CustomShape 52"/>
          <p:cNvSpPr/>
          <p:nvPr/>
        </p:nvSpPr>
        <p:spPr>
          <a:xfrm>
            <a:off x="2439360" y="5399640"/>
            <a:ext cx="382320" cy="380520"/>
          </a:xfrm>
          <a:prstGeom prst="ellipse">
            <a:avLst/>
          </a:prstGeom>
          <a:noFill/>
          <a:ln w="2844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1" name="CustomShape 53"/>
          <p:cNvSpPr/>
          <p:nvPr/>
        </p:nvSpPr>
        <p:spPr>
          <a:xfrm>
            <a:off x="6069600" y="5398560"/>
            <a:ext cx="382320" cy="380520"/>
          </a:xfrm>
          <a:prstGeom prst="ellipse">
            <a:avLst/>
          </a:prstGeom>
          <a:noFill/>
          <a:ln w="2844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2" name="CustomShape 54"/>
          <p:cNvSpPr/>
          <p:nvPr/>
        </p:nvSpPr>
        <p:spPr>
          <a:xfrm flipH="1" rot="10800000">
            <a:off x="6068880" y="5590080"/>
            <a:ext cx="3247560" cy="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33" name="CustomShape 55"/>
          <p:cNvSpPr/>
          <p:nvPr/>
        </p:nvSpPr>
        <p:spPr>
          <a:xfrm>
            <a:off x="2475720" y="1793880"/>
            <a:ext cx="382320" cy="380520"/>
          </a:xfrm>
          <a:prstGeom prst="ellipse">
            <a:avLst/>
          </a:prstGeom>
          <a:noFill/>
          <a:ln w="2844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4" name="CustomShape 56"/>
          <p:cNvSpPr/>
          <p:nvPr/>
        </p:nvSpPr>
        <p:spPr>
          <a:xfrm>
            <a:off x="6034680" y="3601800"/>
            <a:ext cx="382320" cy="380520"/>
          </a:xfrm>
          <a:prstGeom prst="ellipse">
            <a:avLst/>
          </a:prstGeom>
          <a:noFill/>
          <a:ln w="2844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5" name="CustomShape 57"/>
          <p:cNvSpPr/>
          <p:nvPr/>
        </p:nvSpPr>
        <p:spPr>
          <a:xfrm>
            <a:off x="2802240" y="2119320"/>
            <a:ext cx="3231720" cy="167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36" name="CustomShape 58"/>
          <p:cNvSpPr/>
          <p:nvPr/>
        </p:nvSpPr>
        <p:spPr>
          <a:xfrm>
            <a:off x="2442240" y="3611880"/>
            <a:ext cx="382320" cy="380520"/>
          </a:xfrm>
          <a:prstGeom prst="ellipse">
            <a:avLst/>
          </a:prstGeom>
          <a:noFill/>
          <a:ln w="284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7" name="CustomShape 59"/>
          <p:cNvSpPr/>
          <p:nvPr/>
        </p:nvSpPr>
        <p:spPr>
          <a:xfrm>
            <a:off x="6082920" y="1803600"/>
            <a:ext cx="382320" cy="380520"/>
          </a:xfrm>
          <a:prstGeom prst="ellipse">
            <a:avLst/>
          </a:prstGeom>
          <a:noFill/>
          <a:ln w="284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8" name="CustomShape 60"/>
          <p:cNvSpPr/>
          <p:nvPr/>
        </p:nvSpPr>
        <p:spPr>
          <a:xfrm flipH="1" rot="10800000">
            <a:off x="6138360" y="3667680"/>
            <a:ext cx="3369960" cy="153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39" name="CustomShape 61"/>
          <p:cNvSpPr/>
          <p:nvPr/>
        </p:nvSpPr>
        <p:spPr>
          <a:xfrm>
            <a:off x="3549600" y="3369240"/>
            <a:ext cx="536760" cy="56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1c232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0" name="CustomShape 62"/>
          <p:cNvSpPr/>
          <p:nvPr/>
        </p:nvSpPr>
        <p:spPr>
          <a:xfrm>
            <a:off x="2442240" y="3611880"/>
            <a:ext cx="382320" cy="380520"/>
          </a:xfrm>
          <a:prstGeom prst="ellipse">
            <a:avLst/>
          </a:prstGeom>
          <a:noFill/>
          <a:ln w="284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CustomShape 63"/>
          <p:cNvSpPr/>
          <p:nvPr/>
        </p:nvSpPr>
        <p:spPr>
          <a:xfrm>
            <a:off x="2768760" y="3667680"/>
            <a:ext cx="919440" cy="1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CustomShape 64"/>
          <p:cNvSpPr/>
          <p:nvPr/>
        </p:nvSpPr>
        <p:spPr>
          <a:xfrm>
            <a:off x="2439360" y="5399640"/>
            <a:ext cx="382320" cy="380520"/>
          </a:xfrm>
          <a:prstGeom prst="ellipse">
            <a:avLst/>
          </a:prstGeom>
          <a:noFill/>
          <a:ln w="2844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3" name="CustomShape 65"/>
          <p:cNvSpPr/>
          <p:nvPr/>
        </p:nvSpPr>
        <p:spPr>
          <a:xfrm>
            <a:off x="2822040" y="5590080"/>
            <a:ext cx="884520" cy="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4" name="CustomShape 66"/>
          <p:cNvSpPr/>
          <p:nvPr/>
        </p:nvSpPr>
        <p:spPr>
          <a:xfrm>
            <a:off x="3619800" y="5259600"/>
            <a:ext cx="536760" cy="56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1c232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45" name="CustomShape 67"/>
          <p:cNvSpPr/>
          <p:nvPr/>
        </p:nvSpPr>
        <p:spPr>
          <a:xfrm>
            <a:off x="2475720" y="1793880"/>
            <a:ext cx="382320" cy="380520"/>
          </a:xfrm>
          <a:prstGeom prst="ellipse">
            <a:avLst/>
          </a:prstGeom>
          <a:noFill/>
          <a:ln w="2844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46" name="CustomShape 68"/>
          <p:cNvSpPr/>
          <p:nvPr/>
        </p:nvSpPr>
        <p:spPr>
          <a:xfrm>
            <a:off x="2802240" y="2119320"/>
            <a:ext cx="776520" cy="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7" name="CustomShape 69"/>
          <p:cNvSpPr/>
          <p:nvPr/>
        </p:nvSpPr>
        <p:spPr>
          <a:xfrm>
            <a:off x="3419640" y="1803600"/>
            <a:ext cx="536760" cy="56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f1c232"/>
                </a:solidFill>
                <a:latin typeface="Arial"/>
                <a:ea typeface="Arial"/>
              </a:rPr>
              <a:t>?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333" dur="indefinite" restart="never" nodeType="tmRoot">
          <p:childTnLst>
            <p:seq>
              <p:cTn id="334" dur="indefinite" nodeType="mainSeq">
                <p:childTnLst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80" descr=""/>
          <p:cNvPicPr/>
          <p:nvPr/>
        </p:nvPicPr>
        <p:blipFill>
          <a:blip r:embed="rId1"/>
          <a:stretch/>
        </p:blipFill>
        <p:spPr>
          <a:xfrm>
            <a:off x="6383160" y="18763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59" name="Shape 181" descr=""/>
          <p:cNvPicPr/>
          <p:nvPr/>
        </p:nvPicPr>
        <p:blipFill>
          <a:blip r:embed="rId2"/>
          <a:stretch/>
        </p:blipFill>
        <p:spPr>
          <a:xfrm>
            <a:off x="8191080" y="18763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60" name="Shape 182" descr=""/>
          <p:cNvPicPr/>
          <p:nvPr/>
        </p:nvPicPr>
        <p:blipFill>
          <a:blip r:embed="rId3"/>
          <a:stretch/>
        </p:blipFill>
        <p:spPr>
          <a:xfrm>
            <a:off x="4575600" y="18511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61" name="Shape 183" descr=""/>
          <p:cNvPicPr/>
          <p:nvPr/>
        </p:nvPicPr>
        <p:blipFill>
          <a:blip r:embed="rId4"/>
          <a:stretch/>
        </p:blipFill>
        <p:spPr>
          <a:xfrm>
            <a:off x="5490000" y="18511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62" name="Shape 184" descr=""/>
          <p:cNvPicPr/>
          <p:nvPr/>
        </p:nvPicPr>
        <p:blipFill>
          <a:blip r:embed="rId5"/>
          <a:stretch/>
        </p:blipFill>
        <p:spPr>
          <a:xfrm>
            <a:off x="7266960" y="187632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88280" y="1707120"/>
            <a:ext cx="26474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Every transaction is broadcasted to all users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188280" y="2925360"/>
            <a:ext cx="8695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3"/>
          <p:cNvSpPr/>
          <p:nvPr/>
        </p:nvSpPr>
        <p:spPr>
          <a:xfrm>
            <a:off x="3140640" y="3063600"/>
            <a:ext cx="58161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Is this the right view of the blockchain?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Voting -&gt; majority wins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166" name="Shape 188" descr=""/>
          <p:cNvPicPr/>
          <p:nvPr/>
        </p:nvPicPr>
        <p:blipFill>
          <a:blip r:embed="rId6"/>
          <a:stretch/>
        </p:blipFill>
        <p:spPr>
          <a:xfrm>
            <a:off x="5621400" y="500076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67" name="Shape 189" descr=""/>
          <p:cNvPicPr/>
          <p:nvPr/>
        </p:nvPicPr>
        <p:blipFill>
          <a:blip r:embed="rId7"/>
          <a:stretch/>
        </p:blipFill>
        <p:spPr>
          <a:xfrm>
            <a:off x="7428960" y="500076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68" name="Shape 190" descr=""/>
          <p:cNvPicPr/>
          <p:nvPr/>
        </p:nvPicPr>
        <p:blipFill>
          <a:blip r:embed="rId8"/>
          <a:stretch/>
        </p:blipFill>
        <p:spPr>
          <a:xfrm>
            <a:off x="3813840" y="497520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69" name="Shape 191" descr=""/>
          <p:cNvPicPr/>
          <p:nvPr/>
        </p:nvPicPr>
        <p:blipFill>
          <a:blip r:embed="rId9"/>
          <a:stretch/>
        </p:blipFill>
        <p:spPr>
          <a:xfrm>
            <a:off x="4728240" y="497520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70" name="Shape 192" descr=""/>
          <p:cNvPicPr/>
          <p:nvPr/>
        </p:nvPicPr>
        <p:blipFill>
          <a:blip r:embed="rId10"/>
          <a:stretch/>
        </p:blipFill>
        <p:spPr>
          <a:xfrm>
            <a:off x="6504840" y="50007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71" name="CustomShape 4"/>
          <p:cNvSpPr/>
          <p:nvPr/>
        </p:nvSpPr>
        <p:spPr>
          <a:xfrm>
            <a:off x="3794400" y="4606200"/>
            <a:ext cx="582120" cy="37584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Yes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2" name="CustomShape 5"/>
          <p:cNvSpPr/>
          <p:nvPr/>
        </p:nvSpPr>
        <p:spPr>
          <a:xfrm>
            <a:off x="5699520" y="4606200"/>
            <a:ext cx="582120" cy="37584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Yes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3" name="CustomShape 6"/>
          <p:cNvSpPr/>
          <p:nvPr/>
        </p:nvSpPr>
        <p:spPr>
          <a:xfrm>
            <a:off x="6613920" y="4606200"/>
            <a:ext cx="582120" cy="37584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Yes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4" name="CustomShape 7"/>
          <p:cNvSpPr/>
          <p:nvPr/>
        </p:nvSpPr>
        <p:spPr>
          <a:xfrm>
            <a:off x="7528320" y="4606200"/>
            <a:ext cx="582120" cy="37584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Yes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5" name="CustomShape 8"/>
          <p:cNvSpPr/>
          <p:nvPr/>
        </p:nvSpPr>
        <p:spPr>
          <a:xfrm>
            <a:off x="4785120" y="4606200"/>
            <a:ext cx="582120" cy="37584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ea9999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No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6" name="CustomShape 9"/>
          <p:cNvSpPr/>
          <p:nvPr/>
        </p:nvSpPr>
        <p:spPr>
          <a:xfrm flipH="1">
            <a:off x="2358360" y="3492000"/>
            <a:ext cx="781920" cy="587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TextShape 10"/>
          <p:cNvSpPr txBox="1"/>
          <p:nvPr/>
        </p:nvSpPr>
        <p:spPr>
          <a:xfrm>
            <a:off x="311760" y="28872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300" spc="-1" strike="noStrike">
                <a:solidFill>
                  <a:srgbClr val="434343"/>
                </a:solidFill>
                <a:latin typeface="Arial"/>
                <a:ea typeface="Arial"/>
              </a:rPr>
              <a:t>Who maintains the Bitcoin Blockchain?</a:t>
            </a:r>
            <a:br/>
            <a:endParaRPr b="0" lang="en-US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Shape 200" descr=""/>
          <p:cNvPicPr/>
          <p:nvPr/>
        </p:nvPicPr>
        <p:blipFill>
          <a:blip r:embed="rId11"/>
          <a:stretch/>
        </p:blipFill>
        <p:spPr>
          <a:xfrm>
            <a:off x="125640" y="3298680"/>
            <a:ext cx="2193840" cy="3447720"/>
          </a:xfrm>
          <a:prstGeom prst="rect">
            <a:avLst/>
          </a:prstGeom>
          <a:ln>
            <a:noFill/>
          </a:ln>
        </p:spPr>
      </p:pic>
      <p:sp>
        <p:nvSpPr>
          <p:cNvPr id="179" name="CustomShape 11"/>
          <p:cNvSpPr/>
          <p:nvPr/>
        </p:nvSpPr>
        <p:spPr>
          <a:xfrm>
            <a:off x="2873160" y="5901120"/>
            <a:ext cx="581616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980000"/>
                </a:solidFill>
                <a:latin typeface="Arial"/>
                <a:ea typeface="Arial"/>
              </a:rPr>
              <a:t>Works well if users are all honest but this is not the case in practice!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80" name="Shape 202" descr=""/>
          <p:cNvPicPr/>
          <p:nvPr/>
        </p:nvPicPr>
        <p:blipFill>
          <a:blip r:embed="rId12"/>
          <a:stretch/>
        </p:blipFill>
        <p:spPr>
          <a:xfrm>
            <a:off x="2703240" y="1238040"/>
            <a:ext cx="1844640" cy="138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TextShape 1"/>
          <p:cNvSpPr txBox="1"/>
          <p:nvPr/>
        </p:nvSpPr>
        <p:spPr>
          <a:xfrm>
            <a:off x="457200" y="-2588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3959" spc="-1" strike="noStrike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b="0" lang="en-US" sz="3959" spc="-1" strike="noStrike">
                <a:solidFill>
                  <a:srgbClr val="000000"/>
                </a:solidFill>
                <a:latin typeface="Calibri"/>
                <a:ea typeface="Calibri"/>
              </a:rPr>
              <a:t>Background: RSA Puzzles</a:t>
            </a:r>
            <a:endParaRPr b="0" lang="en-US" sz="395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9" name="CustomShape 2"/>
          <p:cNvSpPr/>
          <p:nvPr/>
        </p:nvSpPr>
        <p:spPr>
          <a:xfrm>
            <a:off x="1243440" y="629280"/>
            <a:ext cx="8478720" cy="181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An RSA Puzzle is just a “textbook RSA encryption” of some value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:</a:t>
            </a:r>
            <a:br/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       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          RSA(PK,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) = 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z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Only the party that knows SK can solve RSA puzzles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: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       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RSA</a:t>
            </a:r>
            <a:r>
              <a:rPr b="1" lang="en-US" sz="20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-1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(SK,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) = RSA</a:t>
            </a:r>
            <a:r>
              <a:rPr b="1" lang="en-US" sz="20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-1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(SK, RSA(PK,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)) =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350" name="CustomShape 3"/>
          <p:cNvSpPr/>
          <p:nvPr/>
        </p:nvSpPr>
        <p:spPr>
          <a:xfrm>
            <a:off x="9941760" y="3608640"/>
            <a:ext cx="229896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2. Bob2 blinds his puzzle and requests a solution.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1" name="CustomShape 4"/>
          <p:cNvSpPr/>
          <p:nvPr/>
        </p:nvSpPr>
        <p:spPr>
          <a:xfrm>
            <a:off x="-1315800" y="4263480"/>
            <a:ext cx="340920" cy="3276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2" name="CustomShape 5"/>
          <p:cNvSpPr/>
          <p:nvPr/>
        </p:nvSpPr>
        <p:spPr>
          <a:xfrm>
            <a:off x="-1350000" y="4144680"/>
            <a:ext cx="40932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53" name="CustomShape 6"/>
          <p:cNvSpPr/>
          <p:nvPr/>
        </p:nvSpPr>
        <p:spPr>
          <a:xfrm>
            <a:off x="0" y="2361240"/>
            <a:ext cx="9143280" cy="449640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54" name="CustomShape 7"/>
          <p:cNvSpPr/>
          <p:nvPr/>
        </p:nvSpPr>
        <p:spPr>
          <a:xfrm>
            <a:off x="1554480" y="2423160"/>
            <a:ext cx="670932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RSA blinding can be used to blind RSA puzzles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55" name="CustomShape 8"/>
          <p:cNvSpPr/>
          <p:nvPr/>
        </p:nvSpPr>
        <p:spPr>
          <a:xfrm rot="10800000">
            <a:off x="6457320" y="4601880"/>
            <a:ext cx="3187440" cy="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56" name="CustomShape 9"/>
          <p:cNvSpPr/>
          <p:nvPr/>
        </p:nvSpPr>
        <p:spPr>
          <a:xfrm>
            <a:off x="4471920" y="4421520"/>
            <a:ext cx="409320" cy="38448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57" name="CustomShape 10"/>
          <p:cNvSpPr/>
          <p:nvPr/>
        </p:nvSpPr>
        <p:spPr>
          <a:xfrm>
            <a:off x="-3012480" y="4579560"/>
            <a:ext cx="396396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1. Tumbler issues two puzzles.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8" name="CustomShape 11"/>
          <p:cNvSpPr/>
          <p:nvPr/>
        </p:nvSpPr>
        <p:spPr>
          <a:xfrm>
            <a:off x="-1969560" y="2638080"/>
            <a:ext cx="178056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3. Tumbler solves  the blinded puzzle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and generates a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blinded solution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ϵ*.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59" name="CustomShape 12"/>
          <p:cNvSpPr/>
          <p:nvPr/>
        </p:nvSpPr>
        <p:spPr>
          <a:xfrm>
            <a:off x="3315240" y="5193720"/>
            <a:ext cx="3223800" cy="1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0" name="CustomShape 13"/>
          <p:cNvSpPr/>
          <p:nvPr/>
        </p:nvSpPr>
        <p:spPr>
          <a:xfrm>
            <a:off x="4565520" y="4992120"/>
            <a:ext cx="340920" cy="3276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61" name="CustomShape 14"/>
          <p:cNvSpPr/>
          <p:nvPr/>
        </p:nvSpPr>
        <p:spPr>
          <a:xfrm>
            <a:off x="4531320" y="4934880"/>
            <a:ext cx="640080" cy="49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ϵ*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62" name="CustomShape 15"/>
          <p:cNvSpPr/>
          <p:nvPr/>
        </p:nvSpPr>
        <p:spPr>
          <a:xfrm>
            <a:off x="4504680" y="4408560"/>
            <a:ext cx="178056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z*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63" name="CustomShape 16"/>
          <p:cNvSpPr/>
          <p:nvPr/>
        </p:nvSpPr>
        <p:spPr>
          <a:xfrm>
            <a:off x="9591480" y="5361840"/>
            <a:ext cx="2922120" cy="71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4. Bob2 finds the solution 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to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14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by unblinding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ϵ*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br/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1364" name="CustomShape 17"/>
          <p:cNvSpPr/>
          <p:nvPr/>
        </p:nvSpPr>
        <p:spPr>
          <a:xfrm>
            <a:off x="6573960" y="4956840"/>
            <a:ext cx="2102040" cy="5346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= Unblind(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ϵ*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65" name="CustomShape 18"/>
          <p:cNvSpPr/>
          <p:nvPr/>
        </p:nvSpPr>
        <p:spPr>
          <a:xfrm>
            <a:off x="710280" y="6123960"/>
            <a:ext cx="7659000" cy="71244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Tumbler can not link the blinded RSA puzzle it solves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z*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to any of the RSA puzzles it issued (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).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66" name="CustomShape 19"/>
          <p:cNvSpPr/>
          <p:nvPr/>
        </p:nvSpPr>
        <p:spPr>
          <a:xfrm>
            <a:off x="1823400" y="3862440"/>
            <a:ext cx="1514160" cy="66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Tumbler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367" name="Shape 1681" descr=""/>
          <p:cNvPicPr/>
          <p:nvPr/>
        </p:nvPicPr>
        <p:blipFill>
          <a:blip r:embed="rId1"/>
          <a:stretch/>
        </p:blipFill>
        <p:spPr>
          <a:xfrm>
            <a:off x="1742400" y="3086640"/>
            <a:ext cx="1218960" cy="917640"/>
          </a:xfrm>
          <a:prstGeom prst="rect">
            <a:avLst/>
          </a:prstGeom>
          <a:ln>
            <a:noFill/>
          </a:ln>
        </p:spPr>
      </p:pic>
      <p:pic>
        <p:nvPicPr>
          <p:cNvPr id="1368" name="Shape 1683" descr=""/>
          <p:cNvPicPr/>
          <p:nvPr/>
        </p:nvPicPr>
        <p:blipFill>
          <a:blip r:embed="rId2"/>
          <a:stretch/>
        </p:blipFill>
        <p:spPr>
          <a:xfrm>
            <a:off x="5095440" y="291600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369" name="CustomShape 20"/>
          <p:cNvSpPr/>
          <p:nvPr/>
        </p:nvSpPr>
        <p:spPr>
          <a:xfrm>
            <a:off x="5153400" y="34693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70" name="Shape 1686" descr=""/>
          <p:cNvPicPr/>
          <p:nvPr/>
        </p:nvPicPr>
        <p:blipFill>
          <a:blip r:embed="rId3"/>
          <a:stretch/>
        </p:blipFill>
        <p:spPr>
          <a:xfrm>
            <a:off x="6391080" y="338256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371" name="CustomShape 21"/>
          <p:cNvSpPr/>
          <p:nvPr/>
        </p:nvSpPr>
        <p:spPr>
          <a:xfrm>
            <a:off x="6449040" y="393588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r>
              <a:rPr b="0" lang="en-US" sz="1800" spc="-1" strike="noStrike" baseline="-25000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72" name="CustomShape 22"/>
          <p:cNvSpPr/>
          <p:nvPr/>
        </p:nvSpPr>
        <p:spPr>
          <a:xfrm>
            <a:off x="3214800" y="3408840"/>
            <a:ext cx="20671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3" name="CustomShape 23"/>
          <p:cNvSpPr/>
          <p:nvPr/>
        </p:nvSpPr>
        <p:spPr>
          <a:xfrm>
            <a:off x="4500360" y="3218760"/>
            <a:ext cx="405720" cy="39204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4" name="CustomShape 24"/>
          <p:cNvSpPr/>
          <p:nvPr/>
        </p:nvSpPr>
        <p:spPr>
          <a:xfrm>
            <a:off x="4459320" y="3076200"/>
            <a:ext cx="48744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75" name="CustomShape 25"/>
          <p:cNvSpPr/>
          <p:nvPr/>
        </p:nvSpPr>
        <p:spPr>
          <a:xfrm>
            <a:off x="3220560" y="4080960"/>
            <a:ext cx="3273120" cy="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6" name="CustomShape 26"/>
          <p:cNvSpPr/>
          <p:nvPr/>
        </p:nvSpPr>
        <p:spPr>
          <a:xfrm>
            <a:off x="4500360" y="3904560"/>
            <a:ext cx="405720" cy="39204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7" name="CustomShape 27"/>
          <p:cNvSpPr/>
          <p:nvPr/>
        </p:nvSpPr>
        <p:spPr>
          <a:xfrm>
            <a:off x="4459320" y="3762000"/>
            <a:ext cx="487440" cy="534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78" name="CustomShape 28"/>
          <p:cNvSpPr/>
          <p:nvPr/>
        </p:nvSpPr>
        <p:spPr>
          <a:xfrm>
            <a:off x="6573960" y="4392720"/>
            <a:ext cx="2102040" cy="49608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z*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= Blind(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)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79" name="CustomShape 29"/>
          <p:cNvSpPr/>
          <p:nvPr/>
        </p:nvSpPr>
        <p:spPr>
          <a:xfrm>
            <a:off x="292320" y="4636800"/>
            <a:ext cx="2922120" cy="5346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0" name="CustomShape 30"/>
          <p:cNvSpPr/>
          <p:nvPr/>
        </p:nvSpPr>
        <p:spPr>
          <a:xfrm>
            <a:off x="336960" y="4503240"/>
            <a:ext cx="2631960" cy="84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RSA</a:t>
            </a:r>
            <a:r>
              <a:rPr b="1" lang="en-US" sz="18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-1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(SK,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z*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) =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ϵ*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81" name="CustomShape 31"/>
          <p:cNvSpPr/>
          <p:nvPr/>
        </p:nvSpPr>
        <p:spPr>
          <a:xfrm>
            <a:off x="3685680" y="5551200"/>
            <a:ext cx="5001120" cy="5346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Bob</a:t>
            </a:r>
            <a:r>
              <a:rPr b="0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learns the solution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to the puzzle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z</a:t>
            </a:r>
            <a:r>
              <a:rPr b="1" lang="en-US" sz="20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393" dur="indefinite" restart="never" nodeType="tmRoot">
          <p:childTnLst>
            <p:seq>
              <p:cTn id="394" dur="indefinite" nodeType="mainSeq">
                <p:childTnLst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0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116" end="2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>
                                            <p:txEl>
                                              <p:pRg st="218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CustomShape 1"/>
          <p:cNvSpPr/>
          <p:nvPr/>
        </p:nvSpPr>
        <p:spPr>
          <a:xfrm>
            <a:off x="1603440" y="4623480"/>
            <a:ext cx="172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a86e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3" name="CustomShape 2"/>
          <p:cNvSpPr/>
          <p:nvPr/>
        </p:nvSpPr>
        <p:spPr>
          <a:xfrm>
            <a:off x="1784880" y="3034440"/>
            <a:ext cx="1897560" cy="2617560"/>
          </a:xfrm>
          <a:prstGeom prst="rect">
            <a:avLst/>
          </a:prstGeom>
          <a:noFill/>
          <a:ln w="28440">
            <a:solidFill>
              <a:srgbClr val="6d9eeb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4" name="CustomShape 3"/>
          <p:cNvSpPr/>
          <p:nvPr/>
        </p:nvSpPr>
        <p:spPr>
          <a:xfrm>
            <a:off x="254520" y="4366080"/>
            <a:ext cx="1384200" cy="639360"/>
          </a:xfrm>
          <a:prstGeom prst="rect">
            <a:avLst/>
          </a:prstGeom>
          <a:solidFill>
            <a:srgbClr val="f3f3f3"/>
          </a:solidFill>
          <a:ln w="38160">
            <a:solidFill>
              <a:srgbClr val="4a86e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Fair exchange: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      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for 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ϵ*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85" name="Shape 1715" descr=""/>
          <p:cNvPicPr/>
          <p:nvPr/>
        </p:nvPicPr>
        <p:blipFill>
          <a:blip r:embed="rId1"/>
          <a:stretch/>
        </p:blipFill>
        <p:spPr>
          <a:xfrm>
            <a:off x="470880" y="473508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386" name="CustomShape 4"/>
          <p:cNvSpPr/>
          <p:nvPr/>
        </p:nvSpPr>
        <p:spPr>
          <a:xfrm>
            <a:off x="1639080" y="4686120"/>
            <a:ext cx="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a86e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7" name="CustomShape 5"/>
          <p:cNvSpPr/>
          <p:nvPr/>
        </p:nvSpPr>
        <p:spPr>
          <a:xfrm>
            <a:off x="5797440" y="1929600"/>
            <a:ext cx="1749600" cy="4893120"/>
          </a:xfrm>
          <a:prstGeom prst="rect">
            <a:avLst/>
          </a:prstGeom>
          <a:noFill/>
          <a:ln w="28440">
            <a:solidFill>
              <a:srgbClr val="ff00ff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88" name="CustomShape 6"/>
          <p:cNvSpPr/>
          <p:nvPr/>
        </p:nvSpPr>
        <p:spPr>
          <a:xfrm>
            <a:off x="7641360" y="4165560"/>
            <a:ext cx="1429560" cy="414360"/>
          </a:xfrm>
          <a:prstGeom prst="rect">
            <a:avLst/>
          </a:prstGeom>
          <a:solidFill>
            <a:srgbClr val="f3f3f3"/>
          </a:solidFill>
          <a:ln w="381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Learn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ϵ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get 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389" name="Shape 1722" descr=""/>
          <p:cNvPicPr/>
          <p:nvPr/>
        </p:nvPicPr>
        <p:blipFill>
          <a:blip r:embed="rId2"/>
          <a:stretch/>
        </p:blipFill>
        <p:spPr>
          <a:xfrm>
            <a:off x="8743320" y="4294800"/>
            <a:ext cx="201960" cy="195840"/>
          </a:xfrm>
          <a:prstGeom prst="rect">
            <a:avLst/>
          </a:prstGeom>
          <a:ln>
            <a:noFill/>
          </a:ln>
        </p:spPr>
      </p:pic>
      <p:sp>
        <p:nvSpPr>
          <p:cNvPr id="1390" name="CustomShape 7"/>
          <p:cNvSpPr/>
          <p:nvPr/>
        </p:nvSpPr>
        <p:spPr>
          <a:xfrm flipH="1" rot="10800000">
            <a:off x="7640640" y="4376520"/>
            <a:ext cx="93960" cy="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1" name="TextShape 8"/>
          <p:cNvSpPr txBox="1"/>
          <p:nvPr/>
        </p:nvSpPr>
        <p:spPr>
          <a:xfrm>
            <a:off x="568440" y="-3348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Calibri"/>
              </a:rPr>
              <a:t>TumbleBit: Protocol Overview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2" name="Shape 1726" descr=""/>
          <p:cNvPicPr/>
          <p:nvPr/>
        </p:nvPicPr>
        <p:blipFill>
          <a:blip r:embed="rId3"/>
          <a:stretch/>
        </p:blipFill>
        <p:spPr>
          <a:xfrm>
            <a:off x="365040" y="967320"/>
            <a:ext cx="801360" cy="1178640"/>
          </a:xfrm>
          <a:prstGeom prst="rect">
            <a:avLst/>
          </a:prstGeom>
          <a:ln>
            <a:noFill/>
          </a:ln>
        </p:spPr>
      </p:pic>
      <p:sp>
        <p:nvSpPr>
          <p:cNvPr id="1393" name="CustomShape 9"/>
          <p:cNvSpPr/>
          <p:nvPr/>
        </p:nvSpPr>
        <p:spPr>
          <a:xfrm>
            <a:off x="441360" y="1493280"/>
            <a:ext cx="801360" cy="3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Alice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94" name="Shape 1729" descr=""/>
          <p:cNvPicPr/>
          <p:nvPr/>
        </p:nvPicPr>
        <p:blipFill>
          <a:blip r:embed="rId4"/>
          <a:stretch/>
        </p:blipFill>
        <p:spPr>
          <a:xfrm>
            <a:off x="8217720" y="921240"/>
            <a:ext cx="801360" cy="1178280"/>
          </a:xfrm>
          <a:prstGeom prst="rect">
            <a:avLst/>
          </a:prstGeom>
          <a:ln>
            <a:noFill/>
          </a:ln>
        </p:spPr>
      </p:pic>
      <p:sp>
        <p:nvSpPr>
          <p:cNvPr id="1395" name="CustomShape 10"/>
          <p:cNvSpPr/>
          <p:nvPr/>
        </p:nvSpPr>
        <p:spPr>
          <a:xfrm>
            <a:off x="8352000" y="1474920"/>
            <a:ext cx="80136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Bob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96" name="CustomShape 11"/>
          <p:cNvSpPr/>
          <p:nvPr/>
        </p:nvSpPr>
        <p:spPr>
          <a:xfrm>
            <a:off x="12383640" y="3705840"/>
            <a:ext cx="1695600" cy="3951360"/>
          </a:xfrm>
          <a:prstGeom prst="rect">
            <a:avLst/>
          </a:prstGeom>
          <a:noFill/>
          <a:ln w="38160">
            <a:solidFill>
              <a:schemeClr val="accent1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7" name="CustomShape 12"/>
          <p:cNvSpPr/>
          <p:nvPr/>
        </p:nvSpPr>
        <p:spPr>
          <a:xfrm rot="10800000">
            <a:off x="13897080" y="6791760"/>
            <a:ext cx="146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8" name="CustomShape 13"/>
          <p:cNvSpPr/>
          <p:nvPr/>
        </p:nvSpPr>
        <p:spPr>
          <a:xfrm>
            <a:off x="13043520" y="6526440"/>
            <a:ext cx="274320" cy="246600"/>
          </a:xfrm>
          <a:prstGeom prst="rect">
            <a:avLst/>
          </a:prstGeom>
          <a:solidFill>
            <a:schemeClr val="accent3"/>
          </a:solidFill>
          <a:ln w="25560">
            <a:solidFill>
              <a:srgbClr val="71884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99" name="CustomShape 14"/>
          <p:cNvSpPr/>
          <p:nvPr/>
        </p:nvSpPr>
        <p:spPr>
          <a:xfrm>
            <a:off x="12685680" y="3723840"/>
            <a:ext cx="1096920" cy="4111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Offer      for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σ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00" name="Shape 1737" descr=""/>
          <p:cNvPicPr/>
          <p:nvPr/>
        </p:nvPicPr>
        <p:blipFill>
          <a:blip r:embed="rId5"/>
          <a:stretch/>
        </p:blipFill>
        <p:spPr>
          <a:xfrm>
            <a:off x="13156920" y="3926160"/>
            <a:ext cx="170280" cy="169560"/>
          </a:xfrm>
          <a:prstGeom prst="rect">
            <a:avLst/>
          </a:prstGeom>
          <a:ln>
            <a:noFill/>
          </a:ln>
        </p:spPr>
      </p:pic>
      <p:sp>
        <p:nvSpPr>
          <p:cNvPr id="1401" name="CustomShape 15"/>
          <p:cNvSpPr/>
          <p:nvPr/>
        </p:nvSpPr>
        <p:spPr>
          <a:xfrm flipH="1">
            <a:off x="12497760" y="3929760"/>
            <a:ext cx="18684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02" name="CustomShape 16"/>
          <p:cNvSpPr/>
          <p:nvPr/>
        </p:nvSpPr>
        <p:spPr>
          <a:xfrm>
            <a:off x="13782960" y="3929760"/>
            <a:ext cx="17280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03" name="CustomShape 17"/>
          <p:cNvSpPr/>
          <p:nvPr/>
        </p:nvSpPr>
        <p:spPr>
          <a:xfrm>
            <a:off x="12592800" y="6845760"/>
            <a:ext cx="1189800" cy="4111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Fulfill       for 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σ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04" name="CustomShape 18"/>
          <p:cNvSpPr/>
          <p:nvPr/>
        </p:nvSpPr>
        <p:spPr>
          <a:xfrm rot="10800000">
            <a:off x="12650760" y="7051680"/>
            <a:ext cx="182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05" name="CustomShape 19"/>
          <p:cNvSpPr/>
          <p:nvPr/>
        </p:nvSpPr>
        <p:spPr>
          <a:xfrm>
            <a:off x="13782960" y="7051680"/>
            <a:ext cx="182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06" name="CustomShape 20"/>
          <p:cNvSpPr/>
          <p:nvPr/>
        </p:nvSpPr>
        <p:spPr>
          <a:xfrm>
            <a:off x="12483000" y="7431120"/>
            <a:ext cx="146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407" name="Shape 1744" descr=""/>
          <p:cNvPicPr/>
          <p:nvPr/>
        </p:nvPicPr>
        <p:blipFill>
          <a:blip r:embed="rId6"/>
          <a:stretch/>
        </p:blipFill>
        <p:spPr>
          <a:xfrm>
            <a:off x="13031640" y="7288560"/>
            <a:ext cx="306000" cy="304560"/>
          </a:xfrm>
          <a:prstGeom prst="rect">
            <a:avLst/>
          </a:prstGeom>
          <a:ln>
            <a:noFill/>
          </a:ln>
        </p:spPr>
      </p:pic>
      <p:pic>
        <p:nvPicPr>
          <p:cNvPr id="1408" name="Shape 1745" descr=""/>
          <p:cNvPicPr/>
          <p:nvPr/>
        </p:nvPicPr>
        <p:blipFill>
          <a:blip r:embed="rId7"/>
          <a:stretch/>
        </p:blipFill>
        <p:spPr>
          <a:xfrm>
            <a:off x="13096440" y="7059960"/>
            <a:ext cx="170280" cy="169560"/>
          </a:xfrm>
          <a:prstGeom prst="rect">
            <a:avLst/>
          </a:prstGeom>
          <a:ln>
            <a:noFill/>
          </a:ln>
        </p:spPr>
      </p:pic>
      <p:sp>
        <p:nvSpPr>
          <p:cNvPr id="1409" name="CustomShape 21"/>
          <p:cNvSpPr/>
          <p:nvPr/>
        </p:nvSpPr>
        <p:spPr>
          <a:xfrm>
            <a:off x="12458160" y="3631680"/>
            <a:ext cx="1521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0" name="CustomShape 22"/>
          <p:cNvSpPr/>
          <p:nvPr/>
        </p:nvSpPr>
        <p:spPr>
          <a:xfrm>
            <a:off x="14582160" y="5341680"/>
            <a:ext cx="1695600" cy="95436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Fair exchange 1: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B: Gives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 Gives 1 bitcoin</a:t>
            </a:r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1411" name="CustomShape 23"/>
          <p:cNvSpPr/>
          <p:nvPr/>
        </p:nvSpPr>
        <p:spPr>
          <a:xfrm rot="10800000">
            <a:off x="15430320" y="5341680"/>
            <a:ext cx="1319760" cy="20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2" name="CustomShape 24"/>
          <p:cNvSpPr/>
          <p:nvPr/>
        </p:nvSpPr>
        <p:spPr>
          <a:xfrm rot="10800000">
            <a:off x="14348160" y="4249080"/>
            <a:ext cx="4884480" cy="1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3" name="CustomShape 25"/>
          <p:cNvSpPr/>
          <p:nvPr/>
        </p:nvSpPr>
        <p:spPr>
          <a:xfrm>
            <a:off x="11636280" y="3994560"/>
            <a:ext cx="430200" cy="246600"/>
          </a:xfrm>
          <a:prstGeom prst="rect">
            <a:avLst/>
          </a:prstGeom>
          <a:solidFill>
            <a:schemeClr val="accent3"/>
          </a:solidFill>
          <a:ln w="25560">
            <a:solidFill>
              <a:srgbClr val="71884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z*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14" name="CustomShape 26"/>
          <p:cNvSpPr/>
          <p:nvPr/>
        </p:nvSpPr>
        <p:spPr>
          <a:xfrm>
            <a:off x="9379800" y="6543720"/>
            <a:ext cx="5122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5" name="CustomShape 27"/>
          <p:cNvSpPr/>
          <p:nvPr/>
        </p:nvSpPr>
        <p:spPr>
          <a:xfrm>
            <a:off x="11788560" y="6433200"/>
            <a:ext cx="430200" cy="246600"/>
          </a:xfrm>
          <a:prstGeom prst="rect">
            <a:avLst/>
          </a:prstGeom>
          <a:solidFill>
            <a:schemeClr val="accent3"/>
          </a:solidFill>
          <a:ln w="25560">
            <a:solidFill>
              <a:srgbClr val="71884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ϵ*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16" name="CustomShape 28"/>
          <p:cNvSpPr/>
          <p:nvPr/>
        </p:nvSpPr>
        <p:spPr>
          <a:xfrm>
            <a:off x="14463360" y="3531960"/>
            <a:ext cx="1695600" cy="95436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Sig Condition: </a:t>
            </a:r>
            <a:br/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σ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such that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σ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is a valid signature.</a:t>
            </a:r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1417" name="CustomShape 29"/>
          <p:cNvSpPr/>
          <p:nvPr/>
        </p:nvSpPr>
        <p:spPr>
          <a:xfrm rot="10800000">
            <a:off x="14463360" y="4008960"/>
            <a:ext cx="710640" cy="10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8" name="CustomShape 30"/>
          <p:cNvSpPr/>
          <p:nvPr/>
        </p:nvSpPr>
        <p:spPr>
          <a:xfrm>
            <a:off x="-1369080" y="8186040"/>
            <a:ext cx="1798200" cy="2077920"/>
          </a:xfrm>
          <a:prstGeom prst="rect">
            <a:avLst/>
          </a:prstGeom>
          <a:noFill/>
          <a:ln w="38160">
            <a:solidFill>
              <a:srgbClr val="bf9000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19" name="CustomShape 31"/>
          <p:cNvSpPr/>
          <p:nvPr/>
        </p:nvSpPr>
        <p:spPr>
          <a:xfrm>
            <a:off x="-1131120" y="8511480"/>
            <a:ext cx="146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0" name="CustomShape 32"/>
          <p:cNvSpPr/>
          <p:nvPr/>
        </p:nvSpPr>
        <p:spPr>
          <a:xfrm>
            <a:off x="-643320" y="8246160"/>
            <a:ext cx="409320" cy="2466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z*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21" name="CustomShape 33"/>
          <p:cNvSpPr/>
          <p:nvPr/>
        </p:nvSpPr>
        <p:spPr>
          <a:xfrm rot="10800000">
            <a:off x="304560" y="9427320"/>
            <a:ext cx="146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2" name="CustomShape 34"/>
          <p:cNvSpPr/>
          <p:nvPr/>
        </p:nvSpPr>
        <p:spPr>
          <a:xfrm>
            <a:off x="-578520" y="9160560"/>
            <a:ext cx="409320" cy="2466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23" name="CustomShape 35"/>
          <p:cNvSpPr/>
          <p:nvPr/>
        </p:nvSpPr>
        <p:spPr>
          <a:xfrm>
            <a:off x="-1005120" y="8543520"/>
            <a:ext cx="1173240" cy="59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Offer </a:t>
            </a:r>
            <a:r>
              <a:rPr b="1" lang="en-US" sz="1200" spc="-1" strike="noStrike">
                <a:solidFill>
                  <a:srgbClr val="ffffff"/>
                </a:solidFill>
                <a:latin typeface="Arial"/>
                <a:ea typeface="Arial"/>
              </a:rPr>
              <a:t>H(x)=Y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for    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24" name="CustomShape 36"/>
          <p:cNvSpPr/>
          <p:nvPr/>
        </p:nvSpPr>
        <p:spPr>
          <a:xfrm rot="10800000">
            <a:off x="-959400" y="8838360"/>
            <a:ext cx="182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5" name="CustomShape 37"/>
          <p:cNvSpPr/>
          <p:nvPr/>
        </p:nvSpPr>
        <p:spPr>
          <a:xfrm>
            <a:off x="168480" y="8841600"/>
            <a:ext cx="172800" cy="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6" name="CustomShape 38"/>
          <p:cNvSpPr/>
          <p:nvPr/>
        </p:nvSpPr>
        <p:spPr>
          <a:xfrm>
            <a:off x="-928800" y="9465480"/>
            <a:ext cx="1096920" cy="4111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Fulfill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for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27" name="CustomShape 39"/>
          <p:cNvSpPr/>
          <p:nvPr/>
        </p:nvSpPr>
        <p:spPr>
          <a:xfrm rot="10800000">
            <a:off x="-928800" y="9671040"/>
            <a:ext cx="182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8" name="CustomShape 40"/>
          <p:cNvSpPr/>
          <p:nvPr/>
        </p:nvSpPr>
        <p:spPr>
          <a:xfrm>
            <a:off x="168480" y="9671040"/>
            <a:ext cx="182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9" name="CustomShape 41"/>
          <p:cNvSpPr/>
          <p:nvPr/>
        </p:nvSpPr>
        <p:spPr>
          <a:xfrm>
            <a:off x="-1142280" y="10105200"/>
            <a:ext cx="146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dba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430" name="Shape 1770" descr=""/>
          <p:cNvPicPr/>
          <p:nvPr/>
        </p:nvPicPr>
        <p:blipFill>
          <a:blip r:embed="rId8"/>
          <a:stretch/>
        </p:blipFill>
        <p:spPr>
          <a:xfrm>
            <a:off x="-578520" y="9922680"/>
            <a:ext cx="306000" cy="304560"/>
          </a:xfrm>
          <a:prstGeom prst="rect">
            <a:avLst/>
          </a:prstGeom>
          <a:ln>
            <a:noFill/>
          </a:ln>
        </p:spPr>
      </p:pic>
      <p:pic>
        <p:nvPicPr>
          <p:cNvPr id="1431" name="Shape 1771" descr=""/>
          <p:cNvPicPr/>
          <p:nvPr/>
        </p:nvPicPr>
        <p:blipFill>
          <a:blip r:embed="rId9"/>
          <a:stretch/>
        </p:blipFill>
        <p:spPr>
          <a:xfrm>
            <a:off x="-272160" y="8962920"/>
            <a:ext cx="170280" cy="169560"/>
          </a:xfrm>
          <a:prstGeom prst="rect">
            <a:avLst/>
          </a:prstGeom>
          <a:ln>
            <a:noFill/>
          </a:ln>
        </p:spPr>
      </p:pic>
      <p:pic>
        <p:nvPicPr>
          <p:cNvPr id="1432" name="Shape 1772" descr=""/>
          <p:cNvPicPr/>
          <p:nvPr/>
        </p:nvPicPr>
        <p:blipFill>
          <a:blip r:embed="rId10"/>
          <a:stretch/>
        </p:blipFill>
        <p:spPr>
          <a:xfrm>
            <a:off x="-25200" y="9670680"/>
            <a:ext cx="170280" cy="169560"/>
          </a:xfrm>
          <a:prstGeom prst="rect">
            <a:avLst/>
          </a:prstGeom>
          <a:ln>
            <a:noFill/>
          </a:ln>
        </p:spPr>
      </p:pic>
      <p:sp>
        <p:nvSpPr>
          <p:cNvPr id="1433" name="CustomShape 42"/>
          <p:cNvSpPr/>
          <p:nvPr/>
        </p:nvSpPr>
        <p:spPr>
          <a:xfrm>
            <a:off x="-3359880" y="10201320"/>
            <a:ext cx="1695600" cy="83664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Fair exchange 2: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A: Gives 1 bitcoin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T: Gives 1 </a:t>
            </a:r>
            <a:r>
              <a:rPr b="1" lang="en-US" sz="1400" spc="-1" strike="noStrike">
                <a:solidFill>
                  <a:srgbClr val="000000"/>
                </a:solidFill>
                <a:latin typeface="Calibri"/>
                <a:ea typeface="Calibri"/>
              </a:rPr>
              <a:t>ϵ*</a:t>
            </a:r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1434" name="CustomShape 43"/>
          <p:cNvSpPr/>
          <p:nvPr/>
        </p:nvSpPr>
        <p:spPr>
          <a:xfrm flipH="1" rot="10800000">
            <a:off x="-1406520" y="10201320"/>
            <a:ext cx="1105200" cy="520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5" name="CustomShape 44"/>
          <p:cNvSpPr/>
          <p:nvPr/>
        </p:nvSpPr>
        <p:spPr>
          <a:xfrm>
            <a:off x="1966320" y="7657560"/>
            <a:ext cx="1695600" cy="86400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Hash Condition: 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X such that 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Hash(X) = Y.</a:t>
            </a:r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1436" name="CustomShape 45"/>
          <p:cNvSpPr/>
          <p:nvPr/>
        </p:nvSpPr>
        <p:spPr>
          <a:xfrm>
            <a:off x="3662280" y="8089560"/>
            <a:ext cx="629640" cy="80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7" name="CustomShape 46"/>
          <p:cNvSpPr/>
          <p:nvPr/>
        </p:nvSpPr>
        <p:spPr>
          <a:xfrm>
            <a:off x="4034880" y="1670040"/>
            <a:ext cx="1514160" cy="66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Tumbler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438" name="Shape 1781" descr=""/>
          <p:cNvPicPr/>
          <p:nvPr/>
        </p:nvPicPr>
        <p:blipFill>
          <a:blip r:embed="rId11"/>
          <a:stretch/>
        </p:blipFill>
        <p:spPr>
          <a:xfrm>
            <a:off x="3953880" y="921240"/>
            <a:ext cx="1218960" cy="917640"/>
          </a:xfrm>
          <a:prstGeom prst="rect">
            <a:avLst/>
          </a:prstGeom>
          <a:ln>
            <a:noFill/>
          </a:ln>
        </p:spPr>
      </p:pic>
      <p:sp>
        <p:nvSpPr>
          <p:cNvPr id="1439" name="CustomShape 47"/>
          <p:cNvSpPr/>
          <p:nvPr/>
        </p:nvSpPr>
        <p:spPr>
          <a:xfrm>
            <a:off x="5840280" y="1988280"/>
            <a:ext cx="1644480" cy="81252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360">
            <a:solidFill>
              <a:schemeClr val="dk2"/>
            </a:solidFill>
            <a:custDash>
              <a:ds d="500000" sp="40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Puzzle Promise Protocol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1440" name="CustomShape 48"/>
          <p:cNvSpPr/>
          <p:nvPr/>
        </p:nvSpPr>
        <p:spPr>
          <a:xfrm>
            <a:off x="1175760" y="1549080"/>
            <a:ext cx="293004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1" name="CustomShape 49"/>
          <p:cNvSpPr/>
          <p:nvPr/>
        </p:nvSpPr>
        <p:spPr>
          <a:xfrm>
            <a:off x="2292480" y="139536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Escrow1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42" name="CustomShape 50"/>
          <p:cNvSpPr/>
          <p:nvPr/>
        </p:nvSpPr>
        <p:spPr>
          <a:xfrm>
            <a:off x="4863600" y="1549080"/>
            <a:ext cx="3314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43" name="CustomShape 51"/>
          <p:cNvSpPr/>
          <p:nvPr/>
        </p:nvSpPr>
        <p:spPr>
          <a:xfrm>
            <a:off x="6168240" y="1397880"/>
            <a:ext cx="1096920" cy="4579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Escrow2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44" name="CustomShape 52"/>
          <p:cNvSpPr/>
          <p:nvPr/>
        </p:nvSpPr>
        <p:spPr>
          <a:xfrm flipH="1" rot="10800000">
            <a:off x="2378880" y="1804320"/>
            <a:ext cx="1203480" cy="4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445" name="Shape 1792" descr=""/>
          <p:cNvPicPr/>
          <p:nvPr/>
        </p:nvPicPr>
        <p:blipFill>
          <a:blip r:embed="rId12"/>
          <a:stretch/>
        </p:blipFill>
        <p:spPr>
          <a:xfrm>
            <a:off x="2325240" y="168732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446" name="CustomShape 53"/>
          <p:cNvSpPr/>
          <p:nvPr/>
        </p:nvSpPr>
        <p:spPr>
          <a:xfrm flipH="1" rot="10800000">
            <a:off x="6221160" y="1758600"/>
            <a:ext cx="1403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447" name="Shape 1795" descr=""/>
          <p:cNvPicPr/>
          <p:nvPr/>
        </p:nvPicPr>
        <p:blipFill>
          <a:blip r:embed="rId13"/>
          <a:stretch/>
        </p:blipFill>
        <p:spPr>
          <a:xfrm>
            <a:off x="6167160" y="164592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448" name="CustomShape 54"/>
          <p:cNvSpPr/>
          <p:nvPr/>
        </p:nvSpPr>
        <p:spPr>
          <a:xfrm>
            <a:off x="3613320" y="2064600"/>
            <a:ext cx="1531440" cy="75096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z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= RSA(PK,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br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= Enc(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ϵ,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49" name="CustomShape 55"/>
          <p:cNvSpPr/>
          <p:nvPr/>
        </p:nvSpPr>
        <p:spPr>
          <a:xfrm>
            <a:off x="5163120" y="2597760"/>
            <a:ext cx="2888640" cy="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0" name="CustomShape 56"/>
          <p:cNvSpPr/>
          <p:nvPr/>
        </p:nvSpPr>
        <p:spPr>
          <a:xfrm>
            <a:off x="6309000" y="2449800"/>
            <a:ext cx="706320" cy="30564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(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z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1" name="CustomShape 57"/>
          <p:cNvSpPr/>
          <p:nvPr/>
        </p:nvSpPr>
        <p:spPr>
          <a:xfrm>
            <a:off x="4799880" y="667440"/>
            <a:ext cx="3533760" cy="574920"/>
          </a:xfrm>
          <a:prstGeom prst="wedgeRoundRectCallout">
            <a:avLst>
              <a:gd name="adj1" fmla="val -54897"/>
              <a:gd name="adj2" fmla="val 123918"/>
              <a:gd name="adj3" fmla="val 0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Bob, the solution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to RSA puzzle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z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allows you to claim 1 Bitcoin.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2" name="CustomShape 58"/>
          <p:cNvSpPr/>
          <p:nvPr/>
        </p:nvSpPr>
        <p:spPr>
          <a:xfrm>
            <a:off x="937800" y="667440"/>
            <a:ext cx="3533760" cy="574920"/>
          </a:xfrm>
          <a:prstGeom prst="wedgeRoundRectCallout">
            <a:avLst>
              <a:gd name="adj1" fmla="val 49480"/>
              <a:gd name="adj2" fmla="val 125500"/>
              <a:gd name="adj3" fmla="val 0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Alice, I’ll sell a solution to an RSA puzzle of your choice for 1 Bitcoin. 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3" name="CustomShape 59"/>
          <p:cNvSpPr/>
          <p:nvPr/>
        </p:nvSpPr>
        <p:spPr>
          <a:xfrm flipH="1">
            <a:off x="709560" y="2960280"/>
            <a:ext cx="7431480" cy="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4" name="CustomShape 60"/>
          <p:cNvSpPr/>
          <p:nvPr/>
        </p:nvSpPr>
        <p:spPr>
          <a:xfrm>
            <a:off x="4366800" y="2887560"/>
            <a:ext cx="409680" cy="30564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z*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5" name="CustomShape 61"/>
          <p:cNvSpPr/>
          <p:nvPr/>
        </p:nvSpPr>
        <p:spPr>
          <a:xfrm>
            <a:off x="9574560" y="46800"/>
            <a:ext cx="1096920" cy="63972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offer 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H(x) = Y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56" name="CustomShape 62"/>
          <p:cNvSpPr/>
          <p:nvPr/>
        </p:nvSpPr>
        <p:spPr>
          <a:xfrm>
            <a:off x="2120040" y="4469760"/>
            <a:ext cx="1384200" cy="51228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offer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 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H(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) = Y for                 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57" name="Shape 1808" descr=""/>
          <p:cNvPicPr/>
          <p:nvPr/>
        </p:nvPicPr>
        <p:blipFill>
          <a:blip r:embed="rId14"/>
          <a:stretch/>
        </p:blipFill>
        <p:spPr>
          <a:xfrm>
            <a:off x="3134160" y="474696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458" name="CustomShape 63"/>
          <p:cNvSpPr/>
          <p:nvPr/>
        </p:nvSpPr>
        <p:spPr>
          <a:xfrm flipH="1">
            <a:off x="809640" y="5745600"/>
            <a:ext cx="7000200" cy="11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59" name="CustomShape 64"/>
          <p:cNvSpPr/>
          <p:nvPr/>
        </p:nvSpPr>
        <p:spPr>
          <a:xfrm>
            <a:off x="4436640" y="5586840"/>
            <a:ext cx="409680" cy="30564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*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0" name="CustomShape 65"/>
          <p:cNvSpPr/>
          <p:nvPr/>
        </p:nvSpPr>
        <p:spPr>
          <a:xfrm>
            <a:off x="6197040" y="6267960"/>
            <a:ext cx="1052640" cy="493200"/>
          </a:xfrm>
          <a:prstGeom prst="roundRect">
            <a:avLst>
              <a:gd name="adj" fmla="val 16667"/>
            </a:avLst>
          </a:prstGeom>
          <a:solidFill>
            <a:srgbClr val="97480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r>
              <a:rPr b="1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σ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for    .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61" name="Shape 1814" descr=""/>
          <p:cNvPicPr/>
          <p:nvPr/>
        </p:nvPicPr>
        <p:blipFill>
          <a:blip r:embed="rId15"/>
          <a:stretch/>
        </p:blipFill>
        <p:spPr>
          <a:xfrm>
            <a:off x="6881400" y="653364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462" name="CustomShape 66"/>
          <p:cNvSpPr/>
          <p:nvPr/>
        </p:nvSpPr>
        <p:spPr>
          <a:xfrm>
            <a:off x="7018200" y="6665400"/>
            <a:ext cx="831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3" name="CustomShape 67"/>
          <p:cNvSpPr/>
          <p:nvPr/>
        </p:nvSpPr>
        <p:spPr>
          <a:xfrm>
            <a:off x="8052840" y="2535480"/>
            <a:ext cx="935280" cy="42552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Blind(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z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4" name="CustomShape 68"/>
          <p:cNvSpPr/>
          <p:nvPr/>
        </p:nvSpPr>
        <p:spPr>
          <a:xfrm>
            <a:off x="148320" y="5338080"/>
            <a:ext cx="1052640" cy="49320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Dec(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X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q)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5" name="CustomShape 69"/>
          <p:cNvSpPr/>
          <p:nvPr/>
        </p:nvSpPr>
        <p:spPr>
          <a:xfrm flipH="1">
            <a:off x="1211040" y="5374800"/>
            <a:ext cx="975600" cy="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6" name="CustomShape 70"/>
          <p:cNvSpPr/>
          <p:nvPr/>
        </p:nvSpPr>
        <p:spPr>
          <a:xfrm>
            <a:off x="1588320" y="5221800"/>
            <a:ext cx="379080" cy="30564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X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67" name="CustomShape 71"/>
          <p:cNvSpPr/>
          <p:nvPr/>
        </p:nvSpPr>
        <p:spPr>
          <a:xfrm>
            <a:off x="2116440" y="5039640"/>
            <a:ext cx="1384200" cy="51228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Transaction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fulfill</a:t>
            </a:r>
            <a:br/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      </a:t>
            </a:r>
            <a:r>
              <a:rPr b="1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X </a:t>
            </a:r>
            <a:r>
              <a:rPr b="0" lang="en-US" sz="1200" spc="-1" strike="noStrike">
                <a:solidFill>
                  <a:srgbClr val="ffffff"/>
                </a:solidFill>
                <a:latin typeface="Calibri"/>
                <a:ea typeface="Calibri"/>
              </a:rPr>
              <a:t>                  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68" name="Shape 1824" descr=""/>
          <p:cNvPicPr/>
          <p:nvPr/>
        </p:nvPicPr>
        <p:blipFill>
          <a:blip r:embed="rId16"/>
          <a:stretch/>
        </p:blipFill>
        <p:spPr>
          <a:xfrm>
            <a:off x="3132360" y="5316480"/>
            <a:ext cx="201960" cy="200880"/>
          </a:xfrm>
          <a:prstGeom prst="rect">
            <a:avLst/>
          </a:prstGeom>
          <a:ln>
            <a:noFill/>
          </a:ln>
        </p:spPr>
      </p:pic>
      <p:sp>
        <p:nvSpPr>
          <p:cNvPr id="1469" name="CustomShape 72"/>
          <p:cNvSpPr/>
          <p:nvPr/>
        </p:nvSpPr>
        <p:spPr>
          <a:xfrm flipH="1" rot="10800000">
            <a:off x="4538880" y="5417280"/>
            <a:ext cx="120384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1c23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0" name="CustomShape 73"/>
          <p:cNvSpPr/>
          <p:nvPr/>
        </p:nvSpPr>
        <p:spPr>
          <a:xfrm>
            <a:off x="7792560" y="5520960"/>
            <a:ext cx="1384200" cy="42552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Unblind(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*)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1" name="CustomShape 74"/>
          <p:cNvSpPr/>
          <p:nvPr/>
        </p:nvSpPr>
        <p:spPr>
          <a:xfrm>
            <a:off x="8568000" y="5946840"/>
            <a:ext cx="11160" cy="28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2" name="CustomShape 75"/>
          <p:cNvSpPr/>
          <p:nvPr/>
        </p:nvSpPr>
        <p:spPr>
          <a:xfrm>
            <a:off x="1830600" y="3076560"/>
            <a:ext cx="1799640" cy="134424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360">
            <a:solidFill>
              <a:schemeClr val="dk2"/>
            </a:solidFill>
            <a:custDash>
              <a:ds d="500000" sp="40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Puzzle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Solver Protocol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1473" name="CustomShape 76"/>
          <p:cNvSpPr/>
          <p:nvPr/>
        </p:nvSpPr>
        <p:spPr>
          <a:xfrm>
            <a:off x="3802680" y="3330000"/>
            <a:ext cx="1799640" cy="997560"/>
          </a:xfrm>
          <a:prstGeom prst="rect">
            <a:avLst/>
          </a:prstGeom>
          <a:solidFill>
            <a:srgbClr val="f3f3f3"/>
          </a:solidFill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* =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RSA</a:t>
            </a:r>
            <a:r>
              <a:rPr b="1" lang="en-US" sz="1800" spc="-1" strike="noStrike" baseline="30000">
                <a:solidFill>
                  <a:srgbClr val="000000"/>
                </a:solidFill>
                <a:latin typeface="Calibri"/>
                <a:ea typeface="Calibri"/>
              </a:rPr>
              <a:t>-1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(SK,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z*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q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= Enc(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X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*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br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Y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= H(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X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4" name="CustomShape 77"/>
          <p:cNvSpPr/>
          <p:nvPr/>
        </p:nvSpPr>
        <p:spPr>
          <a:xfrm rot="10800000">
            <a:off x="3790440" y="4197960"/>
            <a:ext cx="3036600" cy="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5" name="CustomShape 78"/>
          <p:cNvSpPr/>
          <p:nvPr/>
        </p:nvSpPr>
        <p:spPr>
          <a:xfrm>
            <a:off x="2390040" y="4034880"/>
            <a:ext cx="629280" cy="30564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Y, q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6" name="CustomShape 79"/>
          <p:cNvSpPr/>
          <p:nvPr/>
        </p:nvSpPr>
        <p:spPr>
          <a:xfrm flipH="1">
            <a:off x="7099920" y="6427800"/>
            <a:ext cx="885240" cy="1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77" name="CustomShape 80"/>
          <p:cNvSpPr/>
          <p:nvPr/>
        </p:nvSpPr>
        <p:spPr>
          <a:xfrm>
            <a:off x="7941960" y="6216480"/>
            <a:ext cx="1052640" cy="425160"/>
          </a:xfrm>
          <a:prstGeom prst="rect">
            <a:avLst/>
          </a:prstGeom>
          <a:solidFill>
            <a:srgbClr val="f2f2f2"/>
          </a:solidFill>
          <a:ln w="255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Dec(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ϵ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8" name="CustomShape 81"/>
          <p:cNvSpPr/>
          <p:nvPr/>
        </p:nvSpPr>
        <p:spPr>
          <a:xfrm>
            <a:off x="7405200" y="6280560"/>
            <a:ext cx="409680" cy="30564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σ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9" name="CustomShape 82"/>
          <p:cNvSpPr/>
          <p:nvPr/>
        </p:nvSpPr>
        <p:spPr>
          <a:xfrm>
            <a:off x="765000" y="3785400"/>
            <a:ext cx="3020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0" name="CustomShape 83"/>
          <p:cNvSpPr/>
          <p:nvPr/>
        </p:nvSpPr>
        <p:spPr>
          <a:xfrm>
            <a:off x="2525400" y="3640680"/>
            <a:ext cx="409680" cy="305640"/>
          </a:xfrm>
          <a:prstGeom prst="rect">
            <a:avLst/>
          </a:prstGeom>
          <a:solidFill>
            <a:srgbClr val="efefe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z*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1" name="CustomShape 84"/>
          <p:cNvSpPr/>
          <p:nvPr/>
        </p:nvSpPr>
        <p:spPr>
          <a:xfrm>
            <a:off x="10034280" y="5707080"/>
            <a:ext cx="4219200" cy="1078560"/>
          </a:xfrm>
          <a:prstGeom prst="flowChartAlternateProcess">
            <a:avLst/>
          </a:prstGeom>
          <a:noFill/>
          <a:ln w="38160">
            <a:solidFill>
              <a:srgbClr val="000000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Puzzle-Solver-Protocol: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Tumbler convinces Alice the preimage X 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where Hash(X) = Y will allow her to learn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ϵ*.</a:t>
            </a:r>
            <a:br/>
            <a:endParaRPr b="0" lang="en-US" sz="1400" spc="-1" strike="noStrike">
              <a:latin typeface="Arial"/>
            </a:endParaRPr>
          </a:p>
        </p:txBody>
      </p:sp>
      <p:sp>
        <p:nvSpPr>
          <p:cNvPr id="1482" name="CustomShape 85"/>
          <p:cNvSpPr/>
          <p:nvPr/>
        </p:nvSpPr>
        <p:spPr>
          <a:xfrm>
            <a:off x="4638960" y="1242720"/>
            <a:ext cx="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3" name="CustomShape 86"/>
          <p:cNvSpPr/>
          <p:nvPr/>
        </p:nvSpPr>
        <p:spPr>
          <a:xfrm>
            <a:off x="-60840" y="5272920"/>
            <a:ext cx="9213840" cy="159228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TumbleBit prevents this via two protocols: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484" name="CustomShape 87"/>
          <p:cNvSpPr/>
          <p:nvPr/>
        </p:nvSpPr>
        <p:spPr>
          <a:xfrm>
            <a:off x="3728880" y="3619800"/>
            <a:ext cx="410760" cy="82620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85" name="CustomShape 88"/>
          <p:cNvSpPr/>
          <p:nvPr/>
        </p:nvSpPr>
        <p:spPr>
          <a:xfrm flipH="1">
            <a:off x="4078800" y="1242720"/>
            <a:ext cx="559080" cy="249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6" name="CustomShape 89"/>
          <p:cNvSpPr/>
          <p:nvPr/>
        </p:nvSpPr>
        <p:spPr>
          <a:xfrm>
            <a:off x="3542760" y="2031480"/>
            <a:ext cx="410760" cy="86004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87" name="CustomShape 90"/>
          <p:cNvSpPr/>
          <p:nvPr/>
        </p:nvSpPr>
        <p:spPr>
          <a:xfrm flipH="1">
            <a:off x="3747600" y="1242720"/>
            <a:ext cx="890280" cy="78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8" name="CustomShape 91"/>
          <p:cNvSpPr/>
          <p:nvPr/>
        </p:nvSpPr>
        <p:spPr>
          <a:xfrm>
            <a:off x="4849560" y="5852160"/>
            <a:ext cx="4219200" cy="812520"/>
          </a:xfrm>
          <a:prstGeom prst="flowChartAlternateProcess">
            <a:avLst/>
          </a:prstGeom>
          <a:solidFill>
            <a:schemeClr val="lt2"/>
          </a:solidFill>
          <a:ln w="9360">
            <a:solidFill>
              <a:srgbClr val="000000"/>
            </a:solidFill>
            <a:custDash>
              <a:ds d="500000" sp="40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Puzzle-Promise-Protocol: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Tumbler convinces Bob that the solution to RSA puzzle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z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is a value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ϵ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which allows him learn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σ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89" name="CustomShape 92"/>
          <p:cNvSpPr/>
          <p:nvPr/>
        </p:nvSpPr>
        <p:spPr>
          <a:xfrm>
            <a:off x="338760" y="5871240"/>
            <a:ext cx="3800520" cy="812520"/>
          </a:xfrm>
          <a:prstGeom prst="flowChartAlternateProcess">
            <a:avLst/>
          </a:prstGeom>
          <a:solidFill>
            <a:schemeClr val="lt2"/>
          </a:solidFill>
          <a:ln w="9360">
            <a:solidFill>
              <a:srgbClr val="000000"/>
            </a:solidFill>
            <a:custDash>
              <a:ds d="500000" sp="400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Puzzle-Solver-Protocol: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Tumbler convinces Alice the preimage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where Hash(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) =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Y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 will allow her to learn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ϵ*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90" name="CustomShape 93"/>
          <p:cNvSpPr/>
          <p:nvPr/>
        </p:nvSpPr>
        <p:spPr>
          <a:xfrm>
            <a:off x="812880" y="366120"/>
            <a:ext cx="7651440" cy="8762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           </a:t>
            </a: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If Tumbler corrupts 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z</a:t>
            </a: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c</a:t>
            </a: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, </a:t>
            </a:r>
            <a:r>
              <a:rPr b="1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X</a:t>
            </a:r>
            <a:r>
              <a:rPr b="0" lang="en-US" sz="2000" spc="-1" strike="noStrike">
                <a:solidFill>
                  <a:srgbClr val="ffffff"/>
                </a:solidFill>
                <a:latin typeface="Arial"/>
                <a:ea typeface="Arial"/>
              </a:rPr>
              <a:t>,or 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q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it can cheat Alice or Bob!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91" name="Shape 1854" descr=""/>
          <p:cNvPicPr/>
          <p:nvPr/>
        </p:nvPicPr>
        <p:blipFill>
          <a:blip r:embed="rId17"/>
          <a:stretch/>
        </p:blipFill>
        <p:spPr>
          <a:xfrm>
            <a:off x="924480" y="399600"/>
            <a:ext cx="644760" cy="639720"/>
          </a:xfrm>
          <a:prstGeom prst="rect">
            <a:avLst/>
          </a:prstGeom>
          <a:ln w="19080">
            <a:solidFill>
              <a:srgbClr val="ff0000"/>
            </a:solidFill>
            <a:round/>
          </a:ln>
        </p:spPr>
      </p:pic>
    </p:spTree>
  </p:cSld>
  <p:timing>
    <p:tnLst>
      <p:par>
        <p:cTn id="451" dur="indefinite" restart="never" nodeType="tmRoot">
          <p:childTnLst>
            <p:seq>
              <p:cTn id="452" dur="indefinite" nodeType="mainSeq">
                <p:childTnLst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56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63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71" dur="1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Security Achieved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3" name="CustomShape 2"/>
          <p:cNvSpPr/>
          <p:nvPr/>
        </p:nvSpPr>
        <p:spPr>
          <a:xfrm>
            <a:off x="364320" y="1573560"/>
            <a:ext cx="8265600" cy="81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Puzzle-solver and Puzzle-promise protocols are analyzed in the stand-alone setting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secure in the RO model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under RSA assumption and ECDSA signature security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Security/Privacy Properties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5" name="CustomShape 2"/>
          <p:cNvSpPr/>
          <p:nvPr/>
        </p:nvSpPr>
        <p:spPr>
          <a:xfrm>
            <a:off x="397800" y="1417680"/>
            <a:ext cx="801720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Unlinkability: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if no collusions between Tumbler and Users -&gt;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496" name="CustomShape 3"/>
          <p:cNvSpPr/>
          <p:nvPr/>
        </p:nvSpPr>
        <p:spPr>
          <a:xfrm>
            <a:off x="397800" y="1976040"/>
            <a:ext cx="7934760" cy="380844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19080">
            <a:solidFill>
              <a:srgbClr val="07376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1800" spc="-1" strike="noStrike" u="sng">
                <a:solidFill>
                  <a:srgbClr val="efefef"/>
                </a:solidFill>
                <a:uFillTx/>
                <a:latin typeface="Calibri"/>
                <a:ea typeface="Calibri"/>
              </a:rPr>
              <a:t>Tumbler’s view: </a:t>
            </a:r>
            <a:br/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(1) set of escrow transactions (2) # of puzzles offered and solved</a:t>
            </a:r>
            <a:br/>
            <a:br/>
            <a:r>
              <a:rPr b="1" lang="en-US" sz="1800" spc="-1" strike="noStrike" u="sng">
                <a:solidFill>
                  <a:srgbClr val="efefef"/>
                </a:solidFill>
                <a:uFillTx/>
                <a:latin typeface="Calibri"/>
                <a:ea typeface="Calibri"/>
              </a:rPr>
              <a:t>Unlinkability def:</a:t>
            </a:r>
            <a:r>
              <a:rPr b="0" lang="en-US" sz="1800" spc="-1" strike="noStrike" u="sng">
                <a:solidFill>
                  <a:srgbClr val="efefef"/>
                </a:solidFill>
                <a:uFillTx/>
                <a:latin typeface="Calibri"/>
                <a:ea typeface="Calibri"/>
              </a:rPr>
              <a:t> </a:t>
            </a:r>
            <a:br/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All interaction graphs compatible with the tumblers view are equally likely.</a:t>
            </a:r>
            <a:br/>
            <a:br/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efefef"/>
                </a:solidFill>
                <a:latin typeface="Calibri"/>
                <a:ea typeface="Calibri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1497" name="Shape 1871" descr=""/>
          <p:cNvPicPr/>
          <p:nvPr/>
        </p:nvPicPr>
        <p:blipFill>
          <a:blip r:embed="rId1"/>
          <a:stretch/>
        </p:blipFill>
        <p:spPr>
          <a:xfrm>
            <a:off x="6206760" y="4600080"/>
            <a:ext cx="306360" cy="438120"/>
          </a:xfrm>
          <a:prstGeom prst="rect">
            <a:avLst/>
          </a:prstGeom>
          <a:ln>
            <a:noFill/>
          </a:ln>
        </p:spPr>
      </p:pic>
      <p:pic>
        <p:nvPicPr>
          <p:cNvPr id="1498" name="Shape 1872" descr=""/>
          <p:cNvPicPr/>
          <p:nvPr/>
        </p:nvPicPr>
        <p:blipFill>
          <a:blip r:embed="rId2"/>
          <a:stretch/>
        </p:blipFill>
        <p:spPr>
          <a:xfrm>
            <a:off x="6215760" y="5115240"/>
            <a:ext cx="306360" cy="438120"/>
          </a:xfrm>
          <a:prstGeom prst="rect">
            <a:avLst/>
          </a:prstGeom>
          <a:ln>
            <a:noFill/>
          </a:ln>
        </p:spPr>
      </p:pic>
      <p:pic>
        <p:nvPicPr>
          <p:cNvPr id="1499" name="Shape 1874" descr=""/>
          <p:cNvPicPr/>
          <p:nvPr/>
        </p:nvPicPr>
        <p:blipFill>
          <a:blip r:embed="rId3"/>
          <a:stretch/>
        </p:blipFill>
        <p:spPr>
          <a:xfrm>
            <a:off x="6206760" y="4066560"/>
            <a:ext cx="306360" cy="438120"/>
          </a:xfrm>
          <a:prstGeom prst="rect">
            <a:avLst/>
          </a:prstGeom>
          <a:ln>
            <a:noFill/>
          </a:ln>
        </p:spPr>
      </p:pic>
      <p:pic>
        <p:nvPicPr>
          <p:cNvPr id="1500" name="Shape 1876" descr=""/>
          <p:cNvPicPr/>
          <p:nvPr/>
        </p:nvPicPr>
        <p:blipFill>
          <a:blip r:embed="rId4"/>
          <a:stretch/>
        </p:blipFill>
        <p:spPr>
          <a:xfrm>
            <a:off x="1923480" y="4060440"/>
            <a:ext cx="306360" cy="450720"/>
          </a:xfrm>
          <a:prstGeom prst="rect">
            <a:avLst/>
          </a:prstGeom>
          <a:ln>
            <a:noFill/>
          </a:ln>
        </p:spPr>
      </p:pic>
      <p:pic>
        <p:nvPicPr>
          <p:cNvPr id="1501" name="Shape 1877" descr=""/>
          <p:cNvPicPr/>
          <p:nvPr/>
        </p:nvPicPr>
        <p:blipFill>
          <a:blip r:embed="rId5"/>
          <a:stretch/>
        </p:blipFill>
        <p:spPr>
          <a:xfrm>
            <a:off x="1923480" y="4590360"/>
            <a:ext cx="306360" cy="450720"/>
          </a:xfrm>
          <a:prstGeom prst="rect">
            <a:avLst/>
          </a:prstGeom>
          <a:ln>
            <a:noFill/>
          </a:ln>
        </p:spPr>
      </p:pic>
      <p:pic>
        <p:nvPicPr>
          <p:cNvPr id="1502" name="Shape 1878" descr=""/>
          <p:cNvPicPr/>
          <p:nvPr/>
        </p:nvPicPr>
        <p:blipFill>
          <a:blip r:embed="rId6"/>
          <a:stretch/>
        </p:blipFill>
        <p:spPr>
          <a:xfrm>
            <a:off x="1923480" y="5101920"/>
            <a:ext cx="306360" cy="450720"/>
          </a:xfrm>
          <a:prstGeom prst="rect">
            <a:avLst/>
          </a:prstGeom>
          <a:ln>
            <a:noFill/>
          </a:ln>
        </p:spPr>
      </p:pic>
      <p:sp>
        <p:nvSpPr>
          <p:cNvPr id="1503" name="CustomShape 4"/>
          <p:cNvSpPr/>
          <p:nvPr/>
        </p:nvSpPr>
        <p:spPr>
          <a:xfrm>
            <a:off x="1480320" y="5136480"/>
            <a:ext cx="506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(7)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4" name="CustomShape 5"/>
          <p:cNvSpPr/>
          <p:nvPr/>
        </p:nvSpPr>
        <p:spPr>
          <a:xfrm>
            <a:off x="1480320" y="4611960"/>
            <a:ext cx="506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(3)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5" name="CustomShape 6"/>
          <p:cNvSpPr/>
          <p:nvPr/>
        </p:nvSpPr>
        <p:spPr>
          <a:xfrm>
            <a:off x="1480320" y="4087800"/>
            <a:ext cx="506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(5)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6" name="CustomShape 7"/>
          <p:cNvSpPr/>
          <p:nvPr/>
        </p:nvSpPr>
        <p:spPr>
          <a:xfrm>
            <a:off x="6554520" y="4087800"/>
            <a:ext cx="506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(2)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7" name="CustomShape 8"/>
          <p:cNvSpPr/>
          <p:nvPr/>
        </p:nvSpPr>
        <p:spPr>
          <a:xfrm>
            <a:off x="6554520" y="4621320"/>
            <a:ext cx="506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(10)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8" name="CustomShape 9"/>
          <p:cNvSpPr/>
          <p:nvPr/>
        </p:nvSpPr>
        <p:spPr>
          <a:xfrm>
            <a:off x="6563520" y="5136480"/>
            <a:ext cx="506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(3)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09" name="CustomShape 10"/>
          <p:cNvSpPr/>
          <p:nvPr/>
        </p:nvSpPr>
        <p:spPr>
          <a:xfrm>
            <a:off x="1251720" y="3782880"/>
            <a:ext cx="80136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# Sent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10" name="CustomShape 11"/>
          <p:cNvSpPr/>
          <p:nvPr/>
        </p:nvSpPr>
        <p:spPr>
          <a:xfrm>
            <a:off x="6204600" y="3782880"/>
            <a:ext cx="129996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efefef"/>
                </a:solidFill>
                <a:latin typeface="Arial"/>
                <a:ea typeface="Arial"/>
              </a:rPr>
              <a:t># Received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11" name="CustomShape 12"/>
          <p:cNvSpPr/>
          <p:nvPr/>
        </p:nvSpPr>
        <p:spPr>
          <a:xfrm>
            <a:off x="6188040" y="4136400"/>
            <a:ext cx="366120" cy="34308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2" name="CustomShape 13"/>
          <p:cNvSpPr/>
          <p:nvPr/>
        </p:nvSpPr>
        <p:spPr>
          <a:xfrm>
            <a:off x="6188040" y="4669920"/>
            <a:ext cx="366120" cy="34308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3" name="CustomShape 14"/>
          <p:cNvSpPr/>
          <p:nvPr/>
        </p:nvSpPr>
        <p:spPr>
          <a:xfrm>
            <a:off x="6188040" y="5203080"/>
            <a:ext cx="366120" cy="34308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4" name="CustomShape 15"/>
          <p:cNvSpPr/>
          <p:nvPr/>
        </p:nvSpPr>
        <p:spPr>
          <a:xfrm flipH="1" rot="10800000">
            <a:off x="6371280" y="5327280"/>
            <a:ext cx="4140720" cy="657360"/>
          </a:xfrm>
          <a:prstGeom prst="curvedConnector4">
            <a:avLst>
              <a:gd name="adj1" fmla="val 47788"/>
              <a:gd name="adj2" fmla="val 136207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5" name="CustomShape 16"/>
          <p:cNvSpPr/>
          <p:nvPr/>
        </p:nvSpPr>
        <p:spPr>
          <a:xfrm>
            <a:off x="2230200" y="4285080"/>
            <a:ext cx="4270320" cy="144000"/>
          </a:xfrm>
          <a:prstGeom prst="curvedConnector4">
            <a:avLst>
              <a:gd name="adj1" fmla="val 46337"/>
              <a:gd name="adj2" fmla="val 299882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6" name="CustomShape 17"/>
          <p:cNvSpPr/>
          <p:nvPr/>
        </p:nvSpPr>
        <p:spPr>
          <a:xfrm flipH="1" rot="10800000">
            <a:off x="6371280" y="5327280"/>
            <a:ext cx="4140720" cy="313920"/>
          </a:xfrm>
          <a:prstGeom prst="curvedConnector2">
            <a:avLst/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7" name="CustomShape 18"/>
          <p:cNvSpPr/>
          <p:nvPr/>
        </p:nvSpPr>
        <p:spPr>
          <a:xfrm flipH="1" rot="10800000">
            <a:off x="6241680" y="5327280"/>
            <a:ext cx="4011120" cy="60696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8" name="CustomShape 19"/>
          <p:cNvSpPr/>
          <p:nvPr/>
        </p:nvSpPr>
        <p:spPr>
          <a:xfrm>
            <a:off x="2230200" y="4285800"/>
            <a:ext cx="3976200" cy="53316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19" name="CustomShape 20"/>
          <p:cNvSpPr/>
          <p:nvPr/>
        </p:nvSpPr>
        <p:spPr>
          <a:xfrm>
            <a:off x="2229840" y="4285800"/>
            <a:ext cx="3985560" cy="104832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0" name="CustomShape 21"/>
          <p:cNvSpPr/>
          <p:nvPr/>
        </p:nvSpPr>
        <p:spPr>
          <a:xfrm flipH="1" rot="10800000">
            <a:off x="6206040" y="4815720"/>
            <a:ext cx="3976200" cy="52956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1" name="CustomShape 22"/>
          <p:cNvSpPr/>
          <p:nvPr/>
        </p:nvSpPr>
        <p:spPr>
          <a:xfrm flipH="1" rot="10800000">
            <a:off x="6241680" y="4815720"/>
            <a:ext cx="4011120" cy="95400"/>
          </a:xfrm>
          <a:prstGeom prst="curvedConnector4">
            <a:avLst>
              <a:gd name="adj1" fmla="val 49331"/>
              <a:gd name="adj2" fmla="val 401389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2" name="CustomShape 23"/>
          <p:cNvSpPr/>
          <p:nvPr/>
        </p:nvSpPr>
        <p:spPr>
          <a:xfrm>
            <a:off x="2230200" y="4815720"/>
            <a:ext cx="4011120" cy="43740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3" name="CustomShape 24"/>
          <p:cNvSpPr/>
          <p:nvPr/>
        </p:nvSpPr>
        <p:spPr>
          <a:xfrm>
            <a:off x="2230200" y="5327280"/>
            <a:ext cx="4140720" cy="218880"/>
          </a:xfrm>
          <a:prstGeom prst="curvedConnector4">
            <a:avLst>
              <a:gd name="adj1" fmla="val 47787"/>
              <a:gd name="adj2" fmla="val 208584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4" name="CustomShape 25"/>
          <p:cNvSpPr/>
          <p:nvPr/>
        </p:nvSpPr>
        <p:spPr>
          <a:xfrm flipH="1" rot="10800000">
            <a:off x="6241680" y="5327280"/>
            <a:ext cx="4011120" cy="364320"/>
          </a:xfrm>
          <a:prstGeom prst="curvedConnector2">
            <a:avLst/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5" name="CustomShape 26"/>
          <p:cNvSpPr/>
          <p:nvPr/>
        </p:nvSpPr>
        <p:spPr>
          <a:xfrm flipH="1" rot="10800000">
            <a:off x="6187320" y="5327280"/>
            <a:ext cx="3957480" cy="48528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6" name="CustomShape 27"/>
          <p:cNvSpPr/>
          <p:nvPr/>
        </p:nvSpPr>
        <p:spPr>
          <a:xfrm flipH="1" rot="10800000">
            <a:off x="6241680" y="5327280"/>
            <a:ext cx="4011120" cy="606960"/>
          </a:xfrm>
          <a:prstGeom prst="curvedConnector4">
            <a:avLst>
              <a:gd name="adj1" fmla="val 49331"/>
              <a:gd name="adj2" fmla="val 147502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7" name="CustomShape 28"/>
          <p:cNvSpPr/>
          <p:nvPr/>
        </p:nvSpPr>
        <p:spPr>
          <a:xfrm flipH="1" rot="10800000">
            <a:off x="6187320" y="5327280"/>
            <a:ext cx="3957480" cy="48528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8" name="CustomShape 29"/>
          <p:cNvSpPr/>
          <p:nvPr/>
        </p:nvSpPr>
        <p:spPr>
          <a:xfrm>
            <a:off x="2230200" y="4316400"/>
            <a:ext cx="4011120" cy="112680"/>
          </a:xfrm>
          <a:prstGeom prst="curvedConnector4">
            <a:avLst>
              <a:gd name="adj1" fmla="val 49331"/>
              <a:gd name="adj2" fmla="val 355022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29" name="CustomShape 30"/>
          <p:cNvSpPr/>
          <p:nvPr/>
        </p:nvSpPr>
        <p:spPr>
          <a:xfrm flipH="1" rot="10800000">
            <a:off x="6241680" y="5357880"/>
            <a:ext cx="4011120" cy="364320"/>
          </a:xfrm>
          <a:prstGeom prst="curvedConnector2">
            <a:avLst/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0" name="CustomShape 31"/>
          <p:cNvSpPr/>
          <p:nvPr/>
        </p:nvSpPr>
        <p:spPr>
          <a:xfrm flipH="1" rot="10800000">
            <a:off x="6241680" y="5357880"/>
            <a:ext cx="4011120" cy="606960"/>
          </a:xfrm>
          <a:prstGeom prst="curvedConnector4">
            <a:avLst>
              <a:gd name="adj1" fmla="val 49332"/>
              <a:gd name="adj2" fmla="val 147513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1" name="CustomShape 32"/>
          <p:cNvSpPr/>
          <p:nvPr/>
        </p:nvSpPr>
        <p:spPr>
          <a:xfrm>
            <a:off x="2229840" y="4316400"/>
            <a:ext cx="3976200" cy="533160"/>
          </a:xfrm>
          <a:prstGeom prst="curvedConnector3">
            <a:avLst>
              <a:gd name="adj1" fmla="val 50002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2" name="CustomShape 33"/>
          <p:cNvSpPr/>
          <p:nvPr/>
        </p:nvSpPr>
        <p:spPr>
          <a:xfrm flipH="1" rot="10800000">
            <a:off x="6241680" y="4218840"/>
            <a:ext cx="4011120" cy="31680"/>
          </a:xfrm>
          <a:prstGeom prst="curvedConnector4">
            <a:avLst>
              <a:gd name="adj1" fmla="val 49331"/>
              <a:gd name="adj2" fmla="val 998534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3" name="CustomShape 34"/>
          <p:cNvSpPr/>
          <p:nvPr/>
        </p:nvSpPr>
        <p:spPr>
          <a:xfrm flipH="1" rot="10800000">
            <a:off x="6205680" y="4846320"/>
            <a:ext cx="3976200" cy="529560"/>
          </a:xfrm>
          <a:prstGeom prst="curvedConnector3">
            <a:avLst>
              <a:gd name="adj1" fmla="val 50002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4" name="CustomShape 35"/>
          <p:cNvSpPr/>
          <p:nvPr/>
        </p:nvSpPr>
        <p:spPr>
          <a:xfrm>
            <a:off x="2229840" y="4748760"/>
            <a:ext cx="4011120" cy="24480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5" name="CustomShape 36"/>
          <p:cNvSpPr/>
          <p:nvPr/>
        </p:nvSpPr>
        <p:spPr>
          <a:xfrm>
            <a:off x="2229840" y="4748760"/>
            <a:ext cx="4011120" cy="53532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6" name="CustomShape 37"/>
          <p:cNvSpPr/>
          <p:nvPr/>
        </p:nvSpPr>
        <p:spPr>
          <a:xfrm flipH="1" rot="10800000">
            <a:off x="6554520" y="5357880"/>
            <a:ext cx="4324320" cy="4968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7" name="CustomShape 38"/>
          <p:cNvSpPr/>
          <p:nvPr/>
        </p:nvSpPr>
        <p:spPr>
          <a:xfrm flipH="1" rot="10800000">
            <a:off x="6371280" y="5357880"/>
            <a:ext cx="4140720" cy="313920"/>
          </a:xfrm>
          <a:prstGeom prst="curvedConnector2">
            <a:avLst/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8" name="CustomShape 39"/>
          <p:cNvSpPr/>
          <p:nvPr/>
        </p:nvSpPr>
        <p:spPr>
          <a:xfrm flipH="1" rot="10800000">
            <a:off x="6187320" y="5357880"/>
            <a:ext cx="3957480" cy="485280"/>
          </a:xfrm>
          <a:prstGeom prst="curvedConnector3">
            <a:avLst>
              <a:gd name="adj1" fmla="val 50001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9" name="CustomShape 40"/>
          <p:cNvSpPr/>
          <p:nvPr/>
        </p:nvSpPr>
        <p:spPr>
          <a:xfrm flipH="1" rot="10800000">
            <a:off x="6187320" y="5357880"/>
            <a:ext cx="3957480" cy="71388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0" name="CustomShape 41"/>
          <p:cNvSpPr/>
          <p:nvPr/>
        </p:nvSpPr>
        <p:spPr>
          <a:xfrm flipH="1" rot="10800000">
            <a:off x="6187320" y="5357880"/>
            <a:ext cx="3957480" cy="485280"/>
          </a:xfrm>
          <a:prstGeom prst="curvedConnector3">
            <a:avLst>
              <a:gd name="adj1" fmla="val 40173"/>
            </a:avLst>
          </a:prstGeom>
          <a:noFill/>
          <a:ln w="9360">
            <a:solidFill>
              <a:srgbClr val="00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1" name="CustomShape 42"/>
          <p:cNvSpPr/>
          <p:nvPr/>
        </p:nvSpPr>
        <p:spPr>
          <a:xfrm>
            <a:off x="2226600" y="4240440"/>
            <a:ext cx="4144320" cy="772560"/>
          </a:xfrm>
          <a:prstGeom prst="curvedConnector4">
            <a:avLst>
              <a:gd name="adj1" fmla="val 47789"/>
              <a:gd name="adj2" fmla="val 130813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2" name="CustomShape 43"/>
          <p:cNvSpPr/>
          <p:nvPr/>
        </p:nvSpPr>
        <p:spPr>
          <a:xfrm flipH="1" rot="10800000">
            <a:off x="6238080" y="5281920"/>
            <a:ext cx="4011120" cy="364320"/>
          </a:xfrm>
          <a:prstGeom prst="curvedConnector2">
            <a:avLst/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3" name="CustomShape 44"/>
          <p:cNvSpPr/>
          <p:nvPr/>
        </p:nvSpPr>
        <p:spPr>
          <a:xfrm flipH="1" rot="10800000">
            <a:off x="6238080" y="5281920"/>
            <a:ext cx="4011120" cy="606960"/>
          </a:xfrm>
          <a:prstGeom prst="curvedConnector4">
            <a:avLst>
              <a:gd name="adj1" fmla="val 49332"/>
              <a:gd name="adj2" fmla="val 147513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4" name="CustomShape 45"/>
          <p:cNvSpPr/>
          <p:nvPr/>
        </p:nvSpPr>
        <p:spPr>
          <a:xfrm>
            <a:off x="2226600" y="4240440"/>
            <a:ext cx="3976200" cy="533160"/>
          </a:xfrm>
          <a:prstGeom prst="curvedConnector3">
            <a:avLst>
              <a:gd name="adj1" fmla="val 50002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5" name="CustomShape 46"/>
          <p:cNvSpPr/>
          <p:nvPr/>
        </p:nvSpPr>
        <p:spPr>
          <a:xfrm>
            <a:off x="2226600" y="4240440"/>
            <a:ext cx="3960720" cy="60084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6" name="CustomShape 47"/>
          <p:cNvSpPr/>
          <p:nvPr/>
        </p:nvSpPr>
        <p:spPr>
          <a:xfrm>
            <a:off x="2226600" y="4770000"/>
            <a:ext cx="4273920" cy="64980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7" name="CustomShape 48"/>
          <p:cNvSpPr/>
          <p:nvPr/>
        </p:nvSpPr>
        <p:spPr>
          <a:xfrm>
            <a:off x="2226960" y="4770000"/>
            <a:ext cx="4273920" cy="40680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8" name="CustomShape 49"/>
          <p:cNvSpPr/>
          <p:nvPr/>
        </p:nvSpPr>
        <p:spPr>
          <a:xfrm>
            <a:off x="2226600" y="4770000"/>
            <a:ext cx="4011120" cy="437400"/>
          </a:xfrm>
          <a:prstGeom prst="curvedConnector2">
            <a:avLst/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49" name="CustomShape 50"/>
          <p:cNvSpPr/>
          <p:nvPr/>
        </p:nvSpPr>
        <p:spPr>
          <a:xfrm flipH="1" rot="10800000">
            <a:off x="6500880" y="5281560"/>
            <a:ext cx="4273920" cy="39456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0" name="CustomShape 51"/>
          <p:cNvSpPr/>
          <p:nvPr/>
        </p:nvSpPr>
        <p:spPr>
          <a:xfrm flipH="1" rot="10800000">
            <a:off x="6241680" y="5281920"/>
            <a:ext cx="4014720" cy="1095120"/>
          </a:xfrm>
          <a:prstGeom prst="curvedConnector4">
            <a:avLst>
              <a:gd name="adj1" fmla="val 49331"/>
              <a:gd name="adj2" fmla="val 126333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1" name="CustomShape 52"/>
          <p:cNvSpPr/>
          <p:nvPr/>
        </p:nvSpPr>
        <p:spPr>
          <a:xfrm flipH="1" rot="10800000">
            <a:off x="6183720" y="5281920"/>
            <a:ext cx="3957480" cy="485280"/>
          </a:xfrm>
          <a:prstGeom prst="curvedConnector3">
            <a:avLst>
              <a:gd name="adj1" fmla="val 50001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2" name="CustomShape 53"/>
          <p:cNvSpPr/>
          <p:nvPr/>
        </p:nvSpPr>
        <p:spPr>
          <a:xfrm flipH="1" rot="10800000">
            <a:off x="6497280" y="5281920"/>
            <a:ext cx="4270320" cy="606960"/>
          </a:xfrm>
          <a:prstGeom prst="curvedConnector4">
            <a:avLst>
              <a:gd name="adj1" fmla="val 46338"/>
              <a:gd name="adj2" fmla="val 147513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3" name="CustomShape 54"/>
          <p:cNvSpPr/>
          <p:nvPr/>
        </p:nvSpPr>
        <p:spPr>
          <a:xfrm flipH="1" rot="10800000">
            <a:off x="6241680" y="5281920"/>
            <a:ext cx="4014720" cy="92808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4" name="CustomShape 55"/>
          <p:cNvSpPr/>
          <p:nvPr/>
        </p:nvSpPr>
        <p:spPr>
          <a:xfrm>
            <a:off x="2226600" y="4316760"/>
            <a:ext cx="4144320" cy="77256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5" name="CustomShape 56"/>
          <p:cNvSpPr/>
          <p:nvPr/>
        </p:nvSpPr>
        <p:spPr>
          <a:xfrm flipH="1" rot="10800000">
            <a:off x="6238080" y="5357880"/>
            <a:ext cx="4011120" cy="364320"/>
          </a:xfrm>
          <a:prstGeom prst="curvedConnector2">
            <a:avLst/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6" name="CustomShape 57"/>
          <p:cNvSpPr/>
          <p:nvPr/>
        </p:nvSpPr>
        <p:spPr>
          <a:xfrm flipH="1" rot="10800000">
            <a:off x="6238080" y="5357880"/>
            <a:ext cx="4011120" cy="606960"/>
          </a:xfrm>
          <a:prstGeom prst="curvedConnector4">
            <a:avLst>
              <a:gd name="adj1" fmla="val 49332"/>
              <a:gd name="adj2" fmla="val 147513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7" name="CustomShape 58"/>
          <p:cNvSpPr/>
          <p:nvPr/>
        </p:nvSpPr>
        <p:spPr>
          <a:xfrm>
            <a:off x="2226600" y="4316400"/>
            <a:ext cx="3976200" cy="533160"/>
          </a:xfrm>
          <a:prstGeom prst="curvedConnector3">
            <a:avLst>
              <a:gd name="adj1" fmla="val 50002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8" name="CustomShape 59"/>
          <p:cNvSpPr/>
          <p:nvPr/>
        </p:nvSpPr>
        <p:spPr>
          <a:xfrm>
            <a:off x="2226600" y="4316400"/>
            <a:ext cx="3960720" cy="60084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59" name="CustomShape 60"/>
          <p:cNvSpPr/>
          <p:nvPr/>
        </p:nvSpPr>
        <p:spPr>
          <a:xfrm flipH="1" rot="10800000">
            <a:off x="6202440" y="4846320"/>
            <a:ext cx="3976200" cy="529560"/>
          </a:xfrm>
          <a:prstGeom prst="curvedConnector3">
            <a:avLst>
              <a:gd name="adj1" fmla="val 50002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0" name="CustomShape 61"/>
          <p:cNvSpPr/>
          <p:nvPr/>
        </p:nvSpPr>
        <p:spPr>
          <a:xfrm flipH="1" rot="10800000">
            <a:off x="6241680" y="4846320"/>
            <a:ext cx="4014720" cy="49680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1" name="CustomShape 62"/>
          <p:cNvSpPr/>
          <p:nvPr/>
        </p:nvSpPr>
        <p:spPr>
          <a:xfrm>
            <a:off x="2226600" y="4846320"/>
            <a:ext cx="4011120" cy="437400"/>
          </a:xfrm>
          <a:prstGeom prst="curvedConnector2">
            <a:avLst/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2" name="CustomShape 63"/>
          <p:cNvSpPr/>
          <p:nvPr/>
        </p:nvSpPr>
        <p:spPr>
          <a:xfrm flipH="1" rot="10800000">
            <a:off x="6371280" y="5357880"/>
            <a:ext cx="4144320" cy="1221120"/>
          </a:xfrm>
          <a:prstGeom prst="curvedConnector4">
            <a:avLst>
              <a:gd name="adj1" fmla="val 47789"/>
              <a:gd name="adj2" fmla="val 119493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3" name="CustomShape 64"/>
          <p:cNvSpPr/>
          <p:nvPr/>
        </p:nvSpPr>
        <p:spPr>
          <a:xfrm flipH="1" rot="10800000">
            <a:off x="6371280" y="5357880"/>
            <a:ext cx="4144320" cy="154440"/>
          </a:xfrm>
          <a:prstGeom prst="curvedConnector4">
            <a:avLst>
              <a:gd name="adj1" fmla="val 47789"/>
              <a:gd name="adj2" fmla="val 253828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4" name="CustomShape 65"/>
          <p:cNvSpPr/>
          <p:nvPr/>
        </p:nvSpPr>
        <p:spPr>
          <a:xfrm flipH="1" rot="10800000">
            <a:off x="6183720" y="5357880"/>
            <a:ext cx="3957480" cy="485280"/>
          </a:xfrm>
          <a:prstGeom prst="curvedConnector3">
            <a:avLst>
              <a:gd name="adj1" fmla="val 50001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5" name="CustomShape 66"/>
          <p:cNvSpPr/>
          <p:nvPr/>
        </p:nvSpPr>
        <p:spPr>
          <a:xfrm flipH="1" rot="10800000">
            <a:off x="6497280" y="5357880"/>
            <a:ext cx="4270320" cy="606960"/>
          </a:xfrm>
          <a:prstGeom prst="curvedConnector4">
            <a:avLst>
              <a:gd name="adj1" fmla="val 46338"/>
              <a:gd name="adj2" fmla="val 147513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66" name="CustomShape 67"/>
          <p:cNvSpPr/>
          <p:nvPr/>
        </p:nvSpPr>
        <p:spPr>
          <a:xfrm>
            <a:off x="2226600" y="5357880"/>
            <a:ext cx="4014720" cy="137880"/>
          </a:xfrm>
          <a:prstGeom prst="curvedConnector4">
            <a:avLst>
              <a:gd name="adj1" fmla="val 49331"/>
              <a:gd name="adj2" fmla="val 308553"/>
            </a:avLst>
          </a:prstGeom>
          <a:noFill/>
          <a:ln w="9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CustomShape 1"/>
          <p:cNvSpPr/>
          <p:nvPr/>
        </p:nvSpPr>
        <p:spPr>
          <a:xfrm>
            <a:off x="397800" y="1417680"/>
            <a:ext cx="801720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Unlinkability: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if no collusions between Tumbler and Users -&gt; all interaction graphs are equally likely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If collusions exist between (A &lt;-&gt; Hub) or (B &lt;-&gt; Hub)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extra blinding could offer more privacy</a:t>
            </a:r>
            <a:endParaRPr b="0" lang="en-US" sz="2000" spc="-1" strike="noStrike"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but still some sort of timing attacks might be possible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568" name="TextShape 2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Security/Privacy Properties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9" name="CustomShape 3"/>
          <p:cNvSpPr/>
          <p:nvPr/>
        </p:nvSpPr>
        <p:spPr>
          <a:xfrm>
            <a:off x="463680" y="3780000"/>
            <a:ext cx="8017200" cy="83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Balance: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even under collusion parties should not be able to cash-out more payments than “puzzles solved”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570" name="CustomShape 4"/>
          <p:cNvSpPr/>
          <p:nvPr/>
        </p:nvSpPr>
        <p:spPr>
          <a:xfrm>
            <a:off x="457200" y="4619880"/>
            <a:ext cx="775332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DoS attacks: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not impossible but costly due to transactions fees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71" name="CustomShape 5"/>
          <p:cNvSpPr/>
          <p:nvPr/>
        </p:nvSpPr>
        <p:spPr>
          <a:xfrm>
            <a:off x="457200" y="5610600"/>
            <a:ext cx="775332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Availability: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if the Tumbler goes down all funds are reclaimed to paying parties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573" dur="indefinite" restart="never" nodeType="tmRoot">
          <p:childTnLst>
            <p:seq>
              <p:cTn id="574" dur="indefinite" nodeType="mainSeq">
                <p:childTnLst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9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4" dur="1000"/>
                                        <p:tgtEl>
                                          <p:spTgt spid="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9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TextShape 1"/>
          <p:cNvSpPr txBox="1"/>
          <p:nvPr/>
        </p:nvSpPr>
        <p:spPr>
          <a:xfrm>
            <a:off x="457200" y="-182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Arial"/>
              </a:rPr>
              <a:t>Overview of Mixing Services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3" name="CustomShape 2"/>
          <p:cNvSpPr/>
          <p:nvPr/>
        </p:nvSpPr>
        <p:spPr>
          <a:xfrm>
            <a:off x="155520" y="-503280"/>
            <a:ext cx="1752120" cy="104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4" name="CustomShape 3"/>
          <p:cNvSpPr/>
          <p:nvPr/>
        </p:nvSpPr>
        <p:spPr>
          <a:xfrm>
            <a:off x="307800" y="-351000"/>
            <a:ext cx="1752120" cy="1047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5" name="CustomShape 4"/>
          <p:cNvSpPr/>
          <p:nvPr/>
        </p:nvSpPr>
        <p:spPr>
          <a:xfrm>
            <a:off x="155520" y="841320"/>
            <a:ext cx="3992760" cy="580356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576" name="CustomShape 5"/>
          <p:cNvSpPr/>
          <p:nvPr/>
        </p:nvSpPr>
        <p:spPr>
          <a:xfrm>
            <a:off x="2259000" y="3005640"/>
            <a:ext cx="1889280" cy="161532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7" name="CustomShape 6"/>
          <p:cNvSpPr/>
          <p:nvPr/>
        </p:nvSpPr>
        <p:spPr>
          <a:xfrm>
            <a:off x="155520" y="-914400"/>
            <a:ext cx="1904760" cy="19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8" name="CustomShape 7"/>
          <p:cNvSpPr/>
          <p:nvPr/>
        </p:nvSpPr>
        <p:spPr>
          <a:xfrm>
            <a:off x="155520" y="-762120"/>
            <a:ext cx="1904760" cy="19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9" name="CustomShape 8"/>
          <p:cNvSpPr/>
          <p:nvPr/>
        </p:nvSpPr>
        <p:spPr>
          <a:xfrm>
            <a:off x="307800" y="-609480"/>
            <a:ext cx="1904760" cy="19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0" name="CustomShape 9"/>
          <p:cNvSpPr/>
          <p:nvPr/>
        </p:nvSpPr>
        <p:spPr>
          <a:xfrm>
            <a:off x="4956120" y="841320"/>
            <a:ext cx="3992760" cy="580356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/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581" name="CustomShape 10"/>
          <p:cNvSpPr/>
          <p:nvPr/>
        </p:nvSpPr>
        <p:spPr>
          <a:xfrm>
            <a:off x="7059600" y="3005640"/>
            <a:ext cx="1889280" cy="1615320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2" name="CustomShape 11"/>
          <p:cNvSpPr/>
          <p:nvPr/>
        </p:nvSpPr>
        <p:spPr>
          <a:xfrm>
            <a:off x="483840" y="1037160"/>
            <a:ext cx="345960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Decentralized Solutions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583" name="CustomShape 12"/>
          <p:cNvSpPr/>
          <p:nvPr/>
        </p:nvSpPr>
        <p:spPr>
          <a:xfrm>
            <a:off x="5394600" y="1037160"/>
            <a:ext cx="314928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Centralized Solutions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584" name="Shape 1984" descr=""/>
          <p:cNvPicPr/>
          <p:nvPr/>
        </p:nvPicPr>
        <p:blipFill>
          <a:blip r:embed="rId1"/>
          <a:stretch/>
        </p:blipFill>
        <p:spPr>
          <a:xfrm>
            <a:off x="307800" y="1615320"/>
            <a:ext cx="403200" cy="403200"/>
          </a:xfrm>
          <a:prstGeom prst="rect">
            <a:avLst/>
          </a:prstGeom>
          <a:ln>
            <a:noFill/>
          </a:ln>
        </p:spPr>
      </p:pic>
      <p:sp>
        <p:nvSpPr>
          <p:cNvPr id="1585" name="CustomShape 13"/>
          <p:cNvSpPr/>
          <p:nvPr/>
        </p:nvSpPr>
        <p:spPr>
          <a:xfrm>
            <a:off x="735120" y="1566000"/>
            <a:ext cx="293220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  <a:ea typeface="Arial"/>
              </a:rPr>
              <a:t>Require coordination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86" name="CustomShape 14"/>
          <p:cNvSpPr/>
          <p:nvPr/>
        </p:nvSpPr>
        <p:spPr>
          <a:xfrm>
            <a:off x="727920" y="2088000"/>
            <a:ext cx="2780280" cy="28083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Calibri"/>
              </a:rPr>
              <a:t>Vulnerable to DoS &amp; Sybil Attacks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Calibri"/>
              </a:rPr>
              <a:t>+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  <a:ea typeface="Calibri"/>
              </a:rPr>
              <a:t>Small Anonymity Set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87" name="Shape 1987" descr=""/>
          <p:cNvPicPr/>
          <p:nvPr/>
        </p:nvPicPr>
        <p:blipFill>
          <a:blip r:embed="rId2"/>
          <a:stretch/>
        </p:blipFill>
        <p:spPr>
          <a:xfrm>
            <a:off x="2212920" y="3497400"/>
            <a:ext cx="1062720" cy="1142640"/>
          </a:xfrm>
          <a:prstGeom prst="rect">
            <a:avLst/>
          </a:prstGeom>
          <a:ln>
            <a:noFill/>
          </a:ln>
        </p:spPr>
      </p:pic>
      <p:pic>
        <p:nvPicPr>
          <p:cNvPr id="1588" name="Shape 1988" descr=""/>
          <p:cNvPicPr/>
          <p:nvPr/>
        </p:nvPicPr>
        <p:blipFill>
          <a:blip r:embed="rId3"/>
          <a:srcRect l="31091" t="0" r="0" b="0"/>
          <a:stretch/>
        </p:blipFill>
        <p:spPr>
          <a:xfrm>
            <a:off x="898560" y="3596040"/>
            <a:ext cx="1161720" cy="571680"/>
          </a:xfrm>
          <a:prstGeom prst="rect">
            <a:avLst/>
          </a:prstGeom>
          <a:ln>
            <a:noFill/>
          </a:ln>
        </p:spPr>
      </p:pic>
      <p:pic>
        <p:nvPicPr>
          <p:cNvPr id="1589" name="Shape 1989" descr=""/>
          <p:cNvPicPr/>
          <p:nvPr/>
        </p:nvPicPr>
        <p:blipFill>
          <a:blip r:embed="rId4"/>
          <a:stretch/>
        </p:blipFill>
        <p:spPr>
          <a:xfrm>
            <a:off x="5261040" y="1615320"/>
            <a:ext cx="403200" cy="403200"/>
          </a:xfrm>
          <a:prstGeom prst="rect">
            <a:avLst/>
          </a:prstGeom>
          <a:ln>
            <a:noFill/>
          </a:ln>
        </p:spPr>
      </p:pic>
      <p:sp>
        <p:nvSpPr>
          <p:cNvPr id="1590" name="CustomShape 15"/>
          <p:cNvSpPr/>
          <p:nvPr/>
        </p:nvSpPr>
        <p:spPr>
          <a:xfrm>
            <a:off x="5688000" y="1566000"/>
            <a:ext cx="2932200" cy="40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  <a:ea typeface="Arial"/>
              </a:rPr>
              <a:t>Tumbler Availability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91" name="CustomShape 16"/>
          <p:cNvSpPr/>
          <p:nvPr/>
        </p:nvSpPr>
        <p:spPr>
          <a:xfrm>
            <a:off x="1309320" y="5039640"/>
            <a:ext cx="1685520" cy="142344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Mixing takes hours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92" name="CustomShape 17"/>
          <p:cNvSpPr/>
          <p:nvPr/>
        </p:nvSpPr>
        <p:spPr>
          <a:xfrm>
            <a:off x="1778760" y="5794920"/>
            <a:ext cx="84492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Calibri"/>
              </a:rPr>
              <a:t>Xim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93" name="CustomShape 18"/>
          <p:cNvSpPr/>
          <p:nvPr/>
        </p:nvSpPr>
        <p:spPr>
          <a:xfrm>
            <a:off x="5256720" y="2057400"/>
            <a:ext cx="3590640" cy="19047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Vulnerable to Bitcoin Theft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594" name="Shape 1995" descr=""/>
          <p:cNvPicPr/>
          <p:nvPr/>
        </p:nvPicPr>
        <p:blipFill>
          <a:blip r:embed="rId5"/>
          <a:stretch/>
        </p:blipFill>
        <p:spPr>
          <a:xfrm>
            <a:off x="5305320" y="2684160"/>
            <a:ext cx="1223640" cy="1180440"/>
          </a:xfrm>
          <a:prstGeom prst="rect">
            <a:avLst/>
          </a:prstGeom>
          <a:ln>
            <a:noFill/>
          </a:ln>
        </p:spPr>
      </p:pic>
      <p:pic>
        <p:nvPicPr>
          <p:cNvPr id="1595" name="Shape 1996" descr=""/>
          <p:cNvPicPr/>
          <p:nvPr/>
        </p:nvPicPr>
        <p:blipFill>
          <a:blip r:embed="rId6"/>
          <a:stretch/>
        </p:blipFill>
        <p:spPr>
          <a:xfrm>
            <a:off x="6942240" y="2643120"/>
            <a:ext cx="1767960" cy="477000"/>
          </a:xfrm>
          <a:prstGeom prst="rect">
            <a:avLst/>
          </a:prstGeom>
          <a:ln>
            <a:noFill/>
          </a:ln>
        </p:spPr>
      </p:pic>
      <p:sp>
        <p:nvSpPr>
          <p:cNvPr id="1596" name="CustomShape 19"/>
          <p:cNvSpPr/>
          <p:nvPr/>
        </p:nvSpPr>
        <p:spPr>
          <a:xfrm>
            <a:off x="5257800" y="2557440"/>
            <a:ext cx="1752120" cy="376668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b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  <a:ea typeface="Calibri"/>
              </a:rPr>
              <a:t>Tumbler                                           breaks anonymity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597" name="Shape 1998" descr=""/>
          <p:cNvPicPr/>
          <p:nvPr/>
        </p:nvPicPr>
        <p:blipFill>
          <a:blip r:embed="rId7"/>
          <a:stretch/>
        </p:blipFill>
        <p:spPr>
          <a:xfrm>
            <a:off x="5455080" y="4263480"/>
            <a:ext cx="990360" cy="990360"/>
          </a:xfrm>
          <a:prstGeom prst="rect">
            <a:avLst/>
          </a:prstGeom>
          <a:ln>
            <a:noFill/>
          </a:ln>
        </p:spPr>
      </p:pic>
      <p:sp>
        <p:nvSpPr>
          <p:cNvPr id="1598" name="CustomShape 20"/>
          <p:cNvSpPr/>
          <p:nvPr/>
        </p:nvSpPr>
        <p:spPr>
          <a:xfrm>
            <a:off x="7151400" y="4506120"/>
            <a:ext cx="168552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TumbleBit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99" name="Shape 2000" descr=""/>
          <p:cNvPicPr/>
          <p:nvPr/>
        </p:nvPicPr>
        <p:blipFill>
          <a:blip r:embed="rId8"/>
          <a:stretch/>
        </p:blipFill>
        <p:spPr>
          <a:xfrm>
            <a:off x="7556760" y="4913640"/>
            <a:ext cx="844920" cy="636120"/>
          </a:xfrm>
          <a:prstGeom prst="rect">
            <a:avLst/>
          </a:prstGeom>
          <a:ln>
            <a:noFill/>
          </a:ln>
        </p:spPr>
      </p:pic>
      <p:sp>
        <p:nvSpPr>
          <p:cNvPr id="1600" name="CustomShape 21"/>
          <p:cNvSpPr/>
          <p:nvPr/>
        </p:nvSpPr>
        <p:spPr>
          <a:xfrm>
            <a:off x="7227720" y="6160320"/>
            <a:ext cx="1396080" cy="26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**Mobius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TextShape 1"/>
          <p:cNvSpPr txBox="1"/>
          <p:nvPr/>
        </p:nvSpPr>
        <p:spPr>
          <a:xfrm>
            <a:off x="457200" y="-2588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TumbleBit: Implementation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2" name="CustomShape 2"/>
          <p:cNvSpPr/>
          <p:nvPr/>
        </p:nvSpPr>
        <p:spPr>
          <a:xfrm>
            <a:off x="1004400" y="1632240"/>
            <a:ext cx="7582320" cy="472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3" name="CustomShape 3"/>
          <p:cNvSpPr/>
          <p:nvPr/>
        </p:nvSpPr>
        <p:spPr>
          <a:xfrm>
            <a:off x="841320" y="682920"/>
            <a:ext cx="7845120" cy="831960"/>
          </a:xfrm>
          <a:prstGeom prst="roundRect">
            <a:avLst>
              <a:gd name="adj" fmla="val 16667"/>
            </a:avLst>
          </a:prstGeom>
          <a:solidFill>
            <a:srgbClr val="c3d69b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We wrote a proof-of-concept implementation of the Classic Tumbler:</a:t>
            </a:r>
            <a:endParaRPr b="0" lang="en-US" sz="2000" spc="-1" strike="noStrike">
              <a:latin typeface="Arial"/>
            </a:endParaRPr>
          </a:p>
          <a:p>
            <a:pPr marL="9144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Sourcecode is available on Github.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1604" name="CustomShape 4"/>
          <p:cNvSpPr/>
          <p:nvPr/>
        </p:nvSpPr>
        <p:spPr>
          <a:xfrm>
            <a:off x="880200" y="1780920"/>
            <a:ext cx="7582320" cy="239472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We “tumbled”  800 users: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05" name="Shape 2012" descr=""/>
          <p:cNvPicPr/>
          <p:nvPr/>
        </p:nvPicPr>
        <p:blipFill>
          <a:blip r:embed="rId1"/>
          <a:srcRect l="0" t="0" r="0" b="44684"/>
          <a:stretch/>
        </p:blipFill>
        <p:spPr>
          <a:xfrm>
            <a:off x="2360880" y="2214720"/>
            <a:ext cx="4430880" cy="1821960"/>
          </a:xfrm>
          <a:prstGeom prst="rect">
            <a:avLst/>
          </a:prstGeom>
          <a:ln>
            <a:noFill/>
          </a:ln>
        </p:spPr>
      </p:pic>
      <p:sp>
        <p:nvSpPr>
          <p:cNvPr id="1606" name="CustomShape 5"/>
          <p:cNvSpPr/>
          <p:nvPr/>
        </p:nvSpPr>
        <p:spPr>
          <a:xfrm>
            <a:off x="1513080" y="2214720"/>
            <a:ext cx="6415920" cy="60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You can see the transactions on the mainnet blockchain.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TXIDs avaliable in our paper.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607" name="CustomShape 6"/>
          <p:cNvSpPr/>
          <p:nvPr/>
        </p:nvSpPr>
        <p:spPr>
          <a:xfrm>
            <a:off x="880200" y="4401720"/>
            <a:ext cx="7582320" cy="231912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Our implementation is Performant (per TumbleBit payment):</a:t>
            </a:r>
            <a:endParaRPr b="0" lang="en-US" sz="2000" spc="-1" strike="noStrike">
              <a:latin typeface="Arial"/>
            </a:endParaRPr>
          </a:p>
          <a:p>
            <a:pPr lvl="1" marL="9144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326 KB of Bandwidth, </a:t>
            </a:r>
            <a:endParaRPr b="0" lang="en-US" sz="2000" spc="-1" strike="noStrike">
              <a:latin typeface="Arial"/>
            </a:endParaRPr>
          </a:p>
          <a:p>
            <a:pPr lvl="1" marL="9144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Puzzle-Solver takes ~0.4 seconds to compute</a:t>
            </a:r>
            <a:endParaRPr b="0" lang="en-US" sz="2000" spc="-1" strike="noStrike">
              <a:latin typeface="Arial"/>
            </a:endParaRPr>
          </a:p>
          <a:p>
            <a:pPr lvl="1" marL="914400" indent="-355320">
              <a:lnSpc>
                <a:spcPct val="100000"/>
              </a:lnSpc>
              <a:buClr>
                <a:srgbClr val="000000"/>
              </a:buClr>
              <a:buFont typeface="Calibri"/>
              <a:buChar char="●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Total time depends on network latency: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No latency ~0.6 seconds.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Boston to Tokyo ~6 seconds (clear) and ~11 seconds </a:t>
            </a:r>
            <a:br/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...(both parties use TOR)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Shape 2020" descr=""/>
          <p:cNvPicPr/>
          <p:nvPr/>
        </p:nvPicPr>
        <p:blipFill>
          <a:blip r:embed="rId1"/>
          <a:stretch/>
        </p:blipFill>
        <p:spPr>
          <a:xfrm>
            <a:off x="82800" y="84240"/>
            <a:ext cx="7072920" cy="4149000"/>
          </a:xfrm>
          <a:prstGeom prst="rect">
            <a:avLst/>
          </a:prstGeom>
          <a:ln>
            <a:noFill/>
          </a:ln>
        </p:spPr>
      </p:pic>
      <p:pic>
        <p:nvPicPr>
          <p:cNvPr id="1609" name="Shape 2021" descr=""/>
          <p:cNvPicPr/>
          <p:nvPr/>
        </p:nvPicPr>
        <p:blipFill>
          <a:blip r:embed="rId2"/>
          <a:stretch/>
        </p:blipFill>
        <p:spPr>
          <a:xfrm>
            <a:off x="4170600" y="2749680"/>
            <a:ext cx="4973040" cy="3958560"/>
          </a:xfrm>
          <a:prstGeom prst="rect">
            <a:avLst/>
          </a:prstGeom>
          <a:ln>
            <a:noFill/>
          </a:ln>
        </p:spPr>
      </p:pic>
      <p:pic>
        <p:nvPicPr>
          <p:cNvPr id="1610" name="Shape 2022" descr=""/>
          <p:cNvPicPr/>
          <p:nvPr/>
        </p:nvPicPr>
        <p:blipFill>
          <a:blip r:embed="rId3"/>
          <a:stretch/>
        </p:blipFill>
        <p:spPr>
          <a:xfrm>
            <a:off x="2524680" y="1112040"/>
            <a:ext cx="6630120" cy="3400200"/>
          </a:xfrm>
          <a:prstGeom prst="rect">
            <a:avLst/>
          </a:prstGeom>
          <a:ln>
            <a:noFill/>
          </a:ln>
        </p:spPr>
      </p:pic>
      <p:pic>
        <p:nvPicPr>
          <p:cNvPr id="1611" name="Shape 2023" descr=""/>
          <p:cNvPicPr/>
          <p:nvPr/>
        </p:nvPicPr>
        <p:blipFill>
          <a:blip r:embed="rId4"/>
          <a:stretch/>
        </p:blipFill>
        <p:spPr>
          <a:xfrm>
            <a:off x="186480" y="3519720"/>
            <a:ext cx="6427080" cy="2196000"/>
          </a:xfrm>
          <a:prstGeom prst="rect">
            <a:avLst/>
          </a:prstGeom>
          <a:ln>
            <a:noFill/>
          </a:ln>
        </p:spPr>
      </p:pic>
      <p:pic>
        <p:nvPicPr>
          <p:cNvPr id="1612" name="Shape 2024" descr=""/>
          <p:cNvPicPr/>
          <p:nvPr/>
        </p:nvPicPr>
        <p:blipFill>
          <a:blip r:embed="rId5"/>
          <a:stretch/>
        </p:blipFill>
        <p:spPr>
          <a:xfrm>
            <a:off x="1809360" y="4984200"/>
            <a:ext cx="7334280" cy="1802880"/>
          </a:xfrm>
          <a:prstGeom prst="rect">
            <a:avLst/>
          </a:prstGeom>
          <a:ln>
            <a:noFill/>
          </a:ln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2907AE0-28E7-4664-9DE3-40989A8F6CF2}" type="slidenum">
              <a:rPr b="0" lang="en-US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614" name="Shape 2031" descr=""/>
          <p:cNvPicPr/>
          <p:nvPr/>
        </p:nvPicPr>
        <p:blipFill>
          <a:blip r:embed="rId1"/>
          <a:srcRect l="0" t="8873" r="0" b="0"/>
          <a:stretch/>
        </p:blipFill>
        <p:spPr>
          <a:xfrm>
            <a:off x="5409720" y="4717440"/>
            <a:ext cx="3733920" cy="2140200"/>
          </a:xfrm>
          <a:prstGeom prst="rect">
            <a:avLst/>
          </a:prstGeom>
          <a:ln>
            <a:noFill/>
          </a:ln>
        </p:spPr>
      </p:pic>
      <p:sp>
        <p:nvSpPr>
          <p:cNvPr id="1615" name="CustomShape 2"/>
          <p:cNvSpPr/>
          <p:nvPr/>
        </p:nvSpPr>
        <p:spPr>
          <a:xfrm>
            <a:off x="605160" y="893160"/>
            <a:ext cx="8080920" cy="382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Looking for PhD students and postdocs interested in cryptography and blockchain research.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Talk to me if you are interested!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TextShape 1"/>
          <p:cNvSpPr txBox="1"/>
          <p:nvPr/>
        </p:nvSpPr>
        <p:spPr>
          <a:xfrm>
            <a:off x="457200" y="-182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Calibri"/>
              </a:rPr>
              <a:t>Questions?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7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4BCD122-735F-4905-A0C9-DFD6CF48F16A}" type="slidenum">
              <a:rPr b="0" lang="en-US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618" name="Shape 2040" descr=""/>
          <p:cNvPicPr/>
          <p:nvPr/>
        </p:nvPicPr>
        <p:blipFill>
          <a:blip r:embed="rId1"/>
          <a:stretch/>
        </p:blipFill>
        <p:spPr>
          <a:xfrm>
            <a:off x="930600" y="2338200"/>
            <a:ext cx="7440480" cy="3974400"/>
          </a:xfrm>
          <a:prstGeom prst="rect">
            <a:avLst/>
          </a:prstGeom>
          <a:ln>
            <a:noFill/>
          </a:ln>
        </p:spPr>
      </p:pic>
      <p:sp>
        <p:nvSpPr>
          <p:cNvPr id="1619" name="CustomShape 3"/>
          <p:cNvSpPr/>
          <p:nvPr/>
        </p:nvSpPr>
        <p:spPr>
          <a:xfrm>
            <a:off x="611640" y="704520"/>
            <a:ext cx="853200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Proof-of-concept: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 https://github.com/BUSEC/TumbleBit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Opensource project: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https://github.com/nTumbleBit/nTumbleBit</a:t>
            </a:r>
            <a:br/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Paper: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 https://eprint.iacr.org/2016/575.pdf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We have a problem!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Shape 208" descr=""/>
          <p:cNvPicPr/>
          <p:nvPr/>
        </p:nvPicPr>
        <p:blipFill>
          <a:blip r:embed="rId1"/>
          <a:stretch/>
        </p:blipFill>
        <p:spPr>
          <a:xfrm>
            <a:off x="2598480" y="285444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83" name="Shape 209" descr=""/>
          <p:cNvPicPr/>
          <p:nvPr/>
        </p:nvPicPr>
        <p:blipFill>
          <a:blip r:embed="rId2"/>
          <a:stretch/>
        </p:blipFill>
        <p:spPr>
          <a:xfrm>
            <a:off x="790920" y="282888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84" name="Shape 210" descr=""/>
          <p:cNvPicPr/>
          <p:nvPr/>
        </p:nvPicPr>
        <p:blipFill>
          <a:blip r:embed="rId3"/>
          <a:stretch/>
        </p:blipFill>
        <p:spPr>
          <a:xfrm>
            <a:off x="1705320" y="282888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185" name="Shape 211" descr=""/>
          <p:cNvPicPr/>
          <p:nvPr/>
        </p:nvPicPr>
        <p:blipFill>
          <a:blip r:embed="rId4"/>
          <a:stretch/>
        </p:blipFill>
        <p:spPr>
          <a:xfrm>
            <a:off x="3481920" y="28544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361800" y="1663920"/>
            <a:ext cx="837684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What does majority mean in a system that everyone is free to participate?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451620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4"/>
          <p:cNvSpPr/>
          <p:nvPr/>
        </p:nvSpPr>
        <p:spPr>
          <a:xfrm>
            <a:off x="466848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9" name="Shape 216" descr=""/>
          <p:cNvPicPr/>
          <p:nvPr/>
        </p:nvPicPr>
        <p:blipFill>
          <a:blip r:embed="rId5"/>
          <a:stretch/>
        </p:blipFill>
        <p:spPr>
          <a:xfrm>
            <a:off x="4406040" y="28544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90" name="CustomShape 5"/>
          <p:cNvSpPr/>
          <p:nvPr/>
        </p:nvSpPr>
        <p:spPr>
          <a:xfrm>
            <a:off x="527796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6"/>
          <p:cNvSpPr/>
          <p:nvPr/>
        </p:nvSpPr>
        <p:spPr>
          <a:xfrm>
            <a:off x="543060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2" name="Shape 220" descr=""/>
          <p:cNvPicPr/>
          <p:nvPr/>
        </p:nvPicPr>
        <p:blipFill>
          <a:blip r:embed="rId6"/>
          <a:stretch/>
        </p:blipFill>
        <p:spPr>
          <a:xfrm>
            <a:off x="5168160" y="28544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93" name="CustomShape 7"/>
          <p:cNvSpPr/>
          <p:nvPr/>
        </p:nvSpPr>
        <p:spPr>
          <a:xfrm>
            <a:off x="611640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8"/>
          <p:cNvSpPr/>
          <p:nvPr/>
        </p:nvSpPr>
        <p:spPr>
          <a:xfrm>
            <a:off x="626868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5" name="Shape 224" descr=""/>
          <p:cNvPicPr/>
          <p:nvPr/>
        </p:nvPicPr>
        <p:blipFill>
          <a:blip r:embed="rId7"/>
          <a:stretch/>
        </p:blipFill>
        <p:spPr>
          <a:xfrm>
            <a:off x="6006240" y="28544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96" name="CustomShape 9"/>
          <p:cNvSpPr/>
          <p:nvPr/>
        </p:nvSpPr>
        <p:spPr>
          <a:xfrm>
            <a:off x="687816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10"/>
          <p:cNvSpPr/>
          <p:nvPr/>
        </p:nvSpPr>
        <p:spPr>
          <a:xfrm>
            <a:off x="7030800" y="27712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Shape 228" descr=""/>
          <p:cNvPicPr/>
          <p:nvPr/>
        </p:nvPicPr>
        <p:blipFill>
          <a:blip r:embed="rId8"/>
          <a:stretch/>
        </p:blipFill>
        <p:spPr>
          <a:xfrm>
            <a:off x="6768360" y="28544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199" name="CustomShape 11"/>
          <p:cNvSpPr/>
          <p:nvPr/>
        </p:nvSpPr>
        <p:spPr>
          <a:xfrm>
            <a:off x="6497280" y="29235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12"/>
          <p:cNvSpPr/>
          <p:nvPr/>
        </p:nvSpPr>
        <p:spPr>
          <a:xfrm>
            <a:off x="6649560" y="29235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Shape 232" descr=""/>
          <p:cNvPicPr/>
          <p:nvPr/>
        </p:nvPicPr>
        <p:blipFill>
          <a:blip r:embed="rId9"/>
          <a:stretch/>
        </p:blipFill>
        <p:spPr>
          <a:xfrm>
            <a:off x="6387120" y="300672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02" name="CustomShape 13"/>
          <p:cNvSpPr/>
          <p:nvPr/>
        </p:nvSpPr>
        <p:spPr>
          <a:xfrm>
            <a:off x="5659200" y="29235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14"/>
          <p:cNvSpPr/>
          <p:nvPr/>
        </p:nvSpPr>
        <p:spPr>
          <a:xfrm>
            <a:off x="5811480" y="29235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Shape 236" descr=""/>
          <p:cNvPicPr/>
          <p:nvPr/>
        </p:nvPicPr>
        <p:blipFill>
          <a:blip r:embed="rId10"/>
          <a:stretch/>
        </p:blipFill>
        <p:spPr>
          <a:xfrm>
            <a:off x="5549040" y="300672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05" name="CustomShape 15"/>
          <p:cNvSpPr/>
          <p:nvPr/>
        </p:nvSpPr>
        <p:spPr>
          <a:xfrm>
            <a:off x="4897080" y="29235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16"/>
          <p:cNvSpPr/>
          <p:nvPr/>
        </p:nvSpPr>
        <p:spPr>
          <a:xfrm>
            <a:off x="5049360" y="29235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7" name="Shape 240" descr=""/>
          <p:cNvPicPr/>
          <p:nvPr/>
        </p:nvPicPr>
        <p:blipFill>
          <a:blip r:embed="rId11"/>
          <a:stretch/>
        </p:blipFill>
        <p:spPr>
          <a:xfrm>
            <a:off x="4786920" y="300672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08" name="CustomShape 17"/>
          <p:cNvSpPr/>
          <p:nvPr/>
        </p:nvSpPr>
        <p:spPr>
          <a:xfrm>
            <a:off x="5277960" y="30758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18"/>
          <p:cNvSpPr/>
          <p:nvPr/>
        </p:nvSpPr>
        <p:spPr>
          <a:xfrm>
            <a:off x="5430600" y="30758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0" name="Shape 244" descr=""/>
          <p:cNvPicPr/>
          <p:nvPr/>
        </p:nvPicPr>
        <p:blipFill>
          <a:blip r:embed="rId12"/>
          <a:stretch/>
        </p:blipFill>
        <p:spPr>
          <a:xfrm>
            <a:off x="5168160" y="31593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11" name="CustomShape 19"/>
          <p:cNvSpPr/>
          <p:nvPr/>
        </p:nvSpPr>
        <p:spPr>
          <a:xfrm>
            <a:off x="6116400" y="30758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20"/>
          <p:cNvSpPr/>
          <p:nvPr/>
        </p:nvSpPr>
        <p:spPr>
          <a:xfrm>
            <a:off x="6268680" y="30758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Shape 248" descr=""/>
          <p:cNvPicPr/>
          <p:nvPr/>
        </p:nvPicPr>
        <p:blipFill>
          <a:blip r:embed="rId13"/>
          <a:stretch/>
        </p:blipFill>
        <p:spPr>
          <a:xfrm>
            <a:off x="6006240" y="31593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14" name="CustomShape 21"/>
          <p:cNvSpPr/>
          <p:nvPr/>
        </p:nvSpPr>
        <p:spPr>
          <a:xfrm rot="16200000">
            <a:off x="5659200" y="2557080"/>
            <a:ext cx="448200" cy="2914920"/>
          </a:xfrm>
          <a:prstGeom prst="leftBrace">
            <a:avLst>
              <a:gd name="adj1" fmla="val 8333"/>
              <a:gd name="adj2" fmla="val 50000"/>
            </a:avLst>
          </a:prstGeom>
          <a:noFill/>
          <a:ln w="19080">
            <a:solidFill>
              <a:srgbClr val="98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22"/>
          <p:cNvSpPr/>
          <p:nvPr/>
        </p:nvSpPr>
        <p:spPr>
          <a:xfrm>
            <a:off x="4366440" y="4267080"/>
            <a:ext cx="380484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980000"/>
                </a:solidFill>
                <a:latin typeface="Arial"/>
                <a:ea typeface="Arial"/>
              </a:rPr>
              <a:t>Sybils: Multiple identities belonging to the same (malicious) user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Arial"/>
              </a:rPr>
              <a:t>Bitcoin solution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Shape 256" descr=""/>
          <p:cNvPicPr/>
          <p:nvPr/>
        </p:nvPicPr>
        <p:blipFill>
          <a:blip r:embed="rId1"/>
          <a:stretch/>
        </p:blipFill>
        <p:spPr>
          <a:xfrm>
            <a:off x="3131640" y="361656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218" name="Shape 257" descr=""/>
          <p:cNvPicPr/>
          <p:nvPr/>
        </p:nvPicPr>
        <p:blipFill>
          <a:blip r:embed="rId2"/>
          <a:stretch/>
        </p:blipFill>
        <p:spPr>
          <a:xfrm>
            <a:off x="1324080" y="359100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219" name="Shape 258" descr=""/>
          <p:cNvPicPr/>
          <p:nvPr/>
        </p:nvPicPr>
        <p:blipFill>
          <a:blip r:embed="rId3"/>
          <a:stretch/>
        </p:blipFill>
        <p:spPr>
          <a:xfrm>
            <a:off x="2238480" y="359100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220" name="Shape 259" descr=""/>
          <p:cNvPicPr/>
          <p:nvPr/>
        </p:nvPicPr>
        <p:blipFill>
          <a:blip r:embed="rId4"/>
          <a:stretch/>
        </p:blipFill>
        <p:spPr>
          <a:xfrm>
            <a:off x="4015440" y="36165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61800" y="1663920"/>
            <a:ext cx="837684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Majority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is defined as the majority of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computational power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!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489708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4"/>
          <p:cNvSpPr/>
          <p:nvPr/>
        </p:nvSpPr>
        <p:spPr>
          <a:xfrm>
            <a:off x="504936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4" name="Shape 264" descr=""/>
          <p:cNvPicPr/>
          <p:nvPr/>
        </p:nvPicPr>
        <p:blipFill>
          <a:blip r:embed="rId5"/>
          <a:stretch/>
        </p:blipFill>
        <p:spPr>
          <a:xfrm>
            <a:off x="4786920" y="36165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25" name="CustomShape 5"/>
          <p:cNvSpPr/>
          <p:nvPr/>
        </p:nvSpPr>
        <p:spPr>
          <a:xfrm>
            <a:off x="565920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6"/>
          <p:cNvSpPr/>
          <p:nvPr/>
        </p:nvSpPr>
        <p:spPr>
          <a:xfrm>
            <a:off x="581148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7" name="Shape 268" descr=""/>
          <p:cNvPicPr/>
          <p:nvPr/>
        </p:nvPicPr>
        <p:blipFill>
          <a:blip r:embed="rId6"/>
          <a:stretch/>
        </p:blipFill>
        <p:spPr>
          <a:xfrm>
            <a:off x="5549040" y="36165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28" name="CustomShape 7"/>
          <p:cNvSpPr/>
          <p:nvPr/>
        </p:nvSpPr>
        <p:spPr>
          <a:xfrm>
            <a:off x="649728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8"/>
          <p:cNvSpPr/>
          <p:nvPr/>
        </p:nvSpPr>
        <p:spPr>
          <a:xfrm>
            <a:off x="664956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Shape 272" descr=""/>
          <p:cNvPicPr/>
          <p:nvPr/>
        </p:nvPicPr>
        <p:blipFill>
          <a:blip r:embed="rId7"/>
          <a:stretch/>
        </p:blipFill>
        <p:spPr>
          <a:xfrm>
            <a:off x="6387120" y="36165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31" name="CustomShape 9"/>
          <p:cNvSpPr/>
          <p:nvPr/>
        </p:nvSpPr>
        <p:spPr>
          <a:xfrm>
            <a:off x="725940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10"/>
          <p:cNvSpPr/>
          <p:nvPr/>
        </p:nvSpPr>
        <p:spPr>
          <a:xfrm>
            <a:off x="7411680" y="353304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3" name="Shape 276" descr=""/>
          <p:cNvPicPr/>
          <p:nvPr/>
        </p:nvPicPr>
        <p:blipFill>
          <a:blip r:embed="rId8"/>
          <a:stretch/>
        </p:blipFill>
        <p:spPr>
          <a:xfrm>
            <a:off x="7149240" y="361656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34" name="CustomShape 11"/>
          <p:cNvSpPr/>
          <p:nvPr/>
        </p:nvSpPr>
        <p:spPr>
          <a:xfrm>
            <a:off x="6878160" y="36856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12"/>
          <p:cNvSpPr/>
          <p:nvPr/>
        </p:nvSpPr>
        <p:spPr>
          <a:xfrm>
            <a:off x="7030800" y="36856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6" name="Shape 280" descr=""/>
          <p:cNvPicPr/>
          <p:nvPr/>
        </p:nvPicPr>
        <p:blipFill>
          <a:blip r:embed="rId9"/>
          <a:stretch/>
        </p:blipFill>
        <p:spPr>
          <a:xfrm>
            <a:off x="6768360" y="37688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37" name="CustomShape 13"/>
          <p:cNvSpPr/>
          <p:nvPr/>
        </p:nvSpPr>
        <p:spPr>
          <a:xfrm>
            <a:off x="6040080" y="36856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14"/>
          <p:cNvSpPr/>
          <p:nvPr/>
        </p:nvSpPr>
        <p:spPr>
          <a:xfrm>
            <a:off x="6192360" y="36856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Shape 284" descr=""/>
          <p:cNvPicPr/>
          <p:nvPr/>
        </p:nvPicPr>
        <p:blipFill>
          <a:blip r:embed="rId10"/>
          <a:stretch/>
        </p:blipFill>
        <p:spPr>
          <a:xfrm>
            <a:off x="5929920" y="37688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40" name="CustomShape 15"/>
          <p:cNvSpPr/>
          <p:nvPr/>
        </p:nvSpPr>
        <p:spPr>
          <a:xfrm>
            <a:off x="5277960" y="36856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16"/>
          <p:cNvSpPr/>
          <p:nvPr/>
        </p:nvSpPr>
        <p:spPr>
          <a:xfrm>
            <a:off x="5430600" y="368568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2" name="Shape 288" descr=""/>
          <p:cNvPicPr/>
          <p:nvPr/>
        </p:nvPicPr>
        <p:blipFill>
          <a:blip r:embed="rId11"/>
          <a:stretch/>
        </p:blipFill>
        <p:spPr>
          <a:xfrm>
            <a:off x="5168160" y="376884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43" name="CustomShape 17"/>
          <p:cNvSpPr/>
          <p:nvPr/>
        </p:nvSpPr>
        <p:spPr>
          <a:xfrm>
            <a:off x="5659200" y="38379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18"/>
          <p:cNvSpPr/>
          <p:nvPr/>
        </p:nvSpPr>
        <p:spPr>
          <a:xfrm>
            <a:off x="5811480" y="38379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Shape 292" descr=""/>
          <p:cNvPicPr/>
          <p:nvPr/>
        </p:nvPicPr>
        <p:blipFill>
          <a:blip r:embed="rId12"/>
          <a:stretch/>
        </p:blipFill>
        <p:spPr>
          <a:xfrm>
            <a:off x="5549040" y="3921120"/>
            <a:ext cx="582120" cy="856440"/>
          </a:xfrm>
          <a:prstGeom prst="rect">
            <a:avLst/>
          </a:prstGeom>
          <a:ln>
            <a:noFill/>
          </a:ln>
        </p:spPr>
      </p:pic>
      <p:sp>
        <p:nvSpPr>
          <p:cNvPr id="246" name="CustomShape 19"/>
          <p:cNvSpPr/>
          <p:nvPr/>
        </p:nvSpPr>
        <p:spPr>
          <a:xfrm>
            <a:off x="6497280" y="38379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20"/>
          <p:cNvSpPr/>
          <p:nvPr/>
        </p:nvSpPr>
        <p:spPr>
          <a:xfrm>
            <a:off x="6649560" y="3837960"/>
            <a:ext cx="202320" cy="209880"/>
          </a:xfrm>
          <a:prstGeom prst="flowChartExtract">
            <a:avLst/>
          </a:prstGeom>
          <a:solidFill>
            <a:srgbClr val="98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Shape 296" descr=""/>
          <p:cNvPicPr/>
          <p:nvPr/>
        </p:nvPicPr>
        <p:blipFill>
          <a:blip r:embed="rId13"/>
          <a:stretch/>
        </p:blipFill>
        <p:spPr>
          <a:xfrm>
            <a:off x="6387120" y="3921120"/>
            <a:ext cx="582120" cy="856440"/>
          </a:xfrm>
          <a:prstGeom prst="rect">
            <a:avLst/>
          </a:prstGeom>
          <a:ln>
            <a:noFill/>
          </a:ln>
        </p:spPr>
      </p:pic>
      <p:pic>
        <p:nvPicPr>
          <p:cNvPr id="249" name="Shape 297" descr=""/>
          <p:cNvPicPr/>
          <p:nvPr/>
        </p:nvPicPr>
        <p:blipFill>
          <a:blip r:embed="rId14"/>
          <a:stretch/>
        </p:blipFill>
        <p:spPr>
          <a:xfrm>
            <a:off x="1145520" y="2539080"/>
            <a:ext cx="939600" cy="939600"/>
          </a:xfrm>
          <a:prstGeom prst="rect">
            <a:avLst/>
          </a:prstGeom>
          <a:ln>
            <a:noFill/>
          </a:ln>
        </p:spPr>
      </p:pic>
      <p:pic>
        <p:nvPicPr>
          <p:cNvPr id="250" name="Shape 298" descr=""/>
          <p:cNvPicPr/>
          <p:nvPr/>
        </p:nvPicPr>
        <p:blipFill>
          <a:blip r:embed="rId15"/>
          <a:stretch/>
        </p:blipFill>
        <p:spPr>
          <a:xfrm>
            <a:off x="2136240" y="2539080"/>
            <a:ext cx="939600" cy="939600"/>
          </a:xfrm>
          <a:prstGeom prst="rect">
            <a:avLst/>
          </a:prstGeom>
          <a:ln>
            <a:noFill/>
          </a:ln>
        </p:spPr>
      </p:pic>
      <p:pic>
        <p:nvPicPr>
          <p:cNvPr id="251" name="Shape 299" descr=""/>
          <p:cNvPicPr/>
          <p:nvPr/>
        </p:nvPicPr>
        <p:blipFill>
          <a:blip r:embed="rId16"/>
          <a:stretch/>
        </p:blipFill>
        <p:spPr>
          <a:xfrm>
            <a:off x="3126600" y="2539080"/>
            <a:ext cx="939600" cy="939600"/>
          </a:xfrm>
          <a:prstGeom prst="rect">
            <a:avLst/>
          </a:prstGeom>
          <a:ln>
            <a:noFill/>
          </a:ln>
        </p:spPr>
      </p:pic>
      <p:pic>
        <p:nvPicPr>
          <p:cNvPr id="252" name="Shape 300" descr=""/>
          <p:cNvPicPr/>
          <p:nvPr/>
        </p:nvPicPr>
        <p:blipFill>
          <a:blip r:embed="rId17"/>
          <a:stretch/>
        </p:blipFill>
        <p:spPr>
          <a:xfrm>
            <a:off x="4117320" y="2539080"/>
            <a:ext cx="939600" cy="939600"/>
          </a:xfrm>
          <a:prstGeom prst="rect">
            <a:avLst/>
          </a:prstGeom>
          <a:ln>
            <a:noFill/>
          </a:ln>
        </p:spPr>
      </p:pic>
      <p:pic>
        <p:nvPicPr>
          <p:cNvPr id="253" name="Shape 301" descr=""/>
          <p:cNvPicPr/>
          <p:nvPr/>
        </p:nvPicPr>
        <p:blipFill>
          <a:blip r:embed="rId18"/>
          <a:stretch/>
        </p:blipFill>
        <p:spPr>
          <a:xfrm>
            <a:off x="5717520" y="2539080"/>
            <a:ext cx="939600" cy="939600"/>
          </a:xfrm>
          <a:prstGeom prst="rect">
            <a:avLst/>
          </a:prstGeom>
          <a:ln>
            <a:noFill/>
          </a:ln>
        </p:spPr>
      </p:pic>
      <p:sp>
        <p:nvSpPr>
          <p:cNvPr id="254" name="CustomShape 21"/>
          <p:cNvSpPr/>
          <p:nvPr/>
        </p:nvSpPr>
        <p:spPr>
          <a:xfrm>
            <a:off x="361800" y="5078520"/>
            <a:ext cx="8253720" cy="43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Sybil creation doesn’t increase attackers computational power ;)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2676600" y="1707480"/>
            <a:ext cx="2575080" cy="763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TextShape 2"/>
          <p:cNvSpPr txBox="1"/>
          <p:nvPr/>
        </p:nvSpPr>
        <p:spPr>
          <a:xfrm>
            <a:off x="228600" y="517320"/>
            <a:ext cx="9042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How to check majority of computational power?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7" name="Shape 309" descr=""/>
          <p:cNvPicPr/>
          <p:nvPr/>
        </p:nvPicPr>
        <p:blipFill>
          <a:blip r:embed="rId1"/>
          <a:stretch/>
        </p:blipFill>
        <p:spPr>
          <a:xfrm>
            <a:off x="504360" y="2821320"/>
            <a:ext cx="751320" cy="1104840"/>
          </a:xfrm>
          <a:prstGeom prst="rect">
            <a:avLst/>
          </a:prstGeom>
          <a:ln>
            <a:noFill/>
          </a:ln>
        </p:spPr>
      </p:pic>
      <p:pic>
        <p:nvPicPr>
          <p:cNvPr id="258" name="Shape 310" descr=""/>
          <p:cNvPicPr/>
          <p:nvPr/>
        </p:nvPicPr>
        <p:blipFill>
          <a:blip r:embed="rId2"/>
          <a:stretch/>
        </p:blipFill>
        <p:spPr>
          <a:xfrm>
            <a:off x="347400" y="1451520"/>
            <a:ext cx="1275120" cy="1275120"/>
          </a:xfrm>
          <a:prstGeom prst="rect">
            <a:avLst/>
          </a:prstGeom>
          <a:ln>
            <a:noFill/>
          </a:ln>
        </p:spPr>
      </p:pic>
      <p:sp>
        <p:nvSpPr>
          <p:cNvPr id="259" name="CustomShape 3"/>
          <p:cNvSpPr/>
          <p:nvPr/>
        </p:nvSpPr>
        <p:spPr>
          <a:xfrm>
            <a:off x="2807640" y="1827000"/>
            <a:ext cx="2516400" cy="43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Proof of work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60" name="CustomShape 4"/>
          <p:cNvSpPr/>
          <p:nvPr/>
        </p:nvSpPr>
        <p:spPr>
          <a:xfrm>
            <a:off x="2184840" y="2922480"/>
            <a:ext cx="6539400" cy="17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In order to ``measure’’ a user’s computational power I ask him to solve a puzzle: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puzzle should be difficult to solve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but, a solution should be easily verifiable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2676600" y="1707480"/>
            <a:ext cx="2575080" cy="7632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2" name="Shape 318" descr=""/>
          <p:cNvPicPr/>
          <p:nvPr/>
        </p:nvPicPr>
        <p:blipFill>
          <a:blip r:embed="rId1"/>
          <a:stretch/>
        </p:blipFill>
        <p:spPr>
          <a:xfrm>
            <a:off x="504360" y="2821320"/>
            <a:ext cx="751320" cy="1104840"/>
          </a:xfrm>
          <a:prstGeom prst="rect">
            <a:avLst/>
          </a:prstGeom>
          <a:ln>
            <a:noFill/>
          </a:ln>
        </p:spPr>
      </p:pic>
      <p:pic>
        <p:nvPicPr>
          <p:cNvPr id="263" name="Shape 319" descr=""/>
          <p:cNvPicPr/>
          <p:nvPr/>
        </p:nvPicPr>
        <p:blipFill>
          <a:blip r:embed="rId2"/>
          <a:stretch/>
        </p:blipFill>
        <p:spPr>
          <a:xfrm>
            <a:off x="347400" y="1451520"/>
            <a:ext cx="1275120" cy="1275120"/>
          </a:xfrm>
          <a:prstGeom prst="rect">
            <a:avLst/>
          </a:prstGeom>
          <a:ln>
            <a:noFill/>
          </a:ln>
        </p:spPr>
      </p:pic>
      <p:sp>
        <p:nvSpPr>
          <p:cNvPr id="264" name="CustomShape 2"/>
          <p:cNvSpPr/>
          <p:nvPr/>
        </p:nvSpPr>
        <p:spPr>
          <a:xfrm>
            <a:off x="2807640" y="1827000"/>
            <a:ext cx="2516400" cy="43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Proof of work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65" name="Shape 321" descr=""/>
          <p:cNvPicPr/>
          <p:nvPr/>
        </p:nvPicPr>
        <p:blipFill>
          <a:blip r:embed="rId3"/>
          <a:stretch/>
        </p:blipFill>
        <p:spPr>
          <a:xfrm>
            <a:off x="6575760" y="4863240"/>
            <a:ext cx="2466720" cy="1847520"/>
          </a:xfrm>
          <a:prstGeom prst="rect">
            <a:avLst/>
          </a:prstGeom>
          <a:ln>
            <a:noFill/>
          </a:ln>
        </p:spPr>
      </p:pic>
      <p:sp>
        <p:nvSpPr>
          <p:cNvPr id="266" name="CustomShape 3"/>
          <p:cNvSpPr/>
          <p:nvPr/>
        </p:nvSpPr>
        <p:spPr>
          <a:xfrm>
            <a:off x="318240" y="4868280"/>
            <a:ext cx="5584320" cy="66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The puzzle used in Bitcoin is based in cryptographic hash functions (SHA-256)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7" name="CustomShape 4"/>
          <p:cNvSpPr/>
          <p:nvPr/>
        </p:nvSpPr>
        <p:spPr>
          <a:xfrm>
            <a:off x="1580760" y="5689080"/>
            <a:ext cx="295128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f(x) = y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Puzzle: Given y find x!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8" name="CustomShape 5"/>
          <p:cNvSpPr/>
          <p:nvPr/>
        </p:nvSpPr>
        <p:spPr>
          <a:xfrm>
            <a:off x="1622520" y="5754600"/>
            <a:ext cx="2880720" cy="940320"/>
          </a:xfrm>
          <a:prstGeom prst="rect">
            <a:avLst/>
          </a:prstGeom>
          <a:noFill/>
          <a:ln w="28440">
            <a:solidFill>
              <a:srgbClr val="0b53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6"/>
          <p:cNvSpPr/>
          <p:nvPr/>
        </p:nvSpPr>
        <p:spPr>
          <a:xfrm>
            <a:off x="2184840" y="2922480"/>
            <a:ext cx="6539400" cy="170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In order to ``measure’’ a user’s computational power I ask him to solve a puzzle: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puzzle should be difficult to solve</a:t>
            </a:r>
            <a:endParaRPr b="0" lang="en-US" sz="1800" spc="-1" strike="noStrike">
              <a:latin typeface="Arial"/>
            </a:endParaRPr>
          </a:p>
          <a:p>
            <a:pPr marL="457200" indent="-3427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but, a solution should be easily verifiable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270" name="TextShape 7"/>
          <p:cNvSpPr txBox="1"/>
          <p:nvPr/>
        </p:nvSpPr>
        <p:spPr>
          <a:xfrm>
            <a:off x="228600" y="517320"/>
            <a:ext cx="9042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How to check majority of computational power?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0" y="593280"/>
            <a:ext cx="9042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400" spc="-1" strike="noStrike">
                <a:solidFill>
                  <a:srgbClr val="000000"/>
                </a:solidFill>
                <a:latin typeface="Arial"/>
                <a:ea typeface="Arial"/>
              </a:rPr>
              <a:t>Bitcoin Blockchain Format</a:t>
            </a:r>
            <a:endParaRPr b="0" lang="en-US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2286000" y="2484720"/>
            <a:ext cx="1157040" cy="1771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"/>
          <p:cNvSpPr/>
          <p:nvPr/>
        </p:nvSpPr>
        <p:spPr>
          <a:xfrm>
            <a:off x="3485880" y="2295000"/>
            <a:ext cx="2893320" cy="54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cc0000"/>
                </a:solidFill>
                <a:latin typeface="Arial"/>
                <a:ea typeface="Arial"/>
              </a:rPr>
              <a:t>1 block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4716720" y="2214360"/>
            <a:ext cx="4224240" cy="85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A block is added every 10 minutes and has size &lt;1MB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75" name="Shape 335" descr=""/>
          <p:cNvPicPr/>
          <p:nvPr/>
        </p:nvPicPr>
        <p:blipFill>
          <a:blip r:embed="rId1"/>
          <a:stretch/>
        </p:blipFill>
        <p:spPr>
          <a:xfrm>
            <a:off x="125640" y="1698480"/>
            <a:ext cx="2193840" cy="3447720"/>
          </a:xfrm>
          <a:prstGeom prst="rect">
            <a:avLst/>
          </a:prstGeom>
          <a:ln>
            <a:noFill/>
          </a:ln>
        </p:spPr>
      </p:pic>
      <p:sp>
        <p:nvSpPr>
          <p:cNvPr id="276" name="CustomShape 5"/>
          <p:cNvSpPr/>
          <p:nvPr/>
        </p:nvSpPr>
        <p:spPr>
          <a:xfrm>
            <a:off x="3448080" y="3567600"/>
            <a:ext cx="4224600" cy="87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How many transactions per second are supported by Bitcoin?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77" name="Shape 337" descr=""/>
          <p:cNvPicPr/>
          <p:nvPr/>
        </p:nvPicPr>
        <p:blipFill>
          <a:blip r:embed="rId2"/>
          <a:stretch/>
        </p:blipFill>
        <p:spPr>
          <a:xfrm>
            <a:off x="7564320" y="3687480"/>
            <a:ext cx="607680" cy="607680"/>
          </a:xfrm>
          <a:prstGeom prst="rect">
            <a:avLst/>
          </a:prstGeom>
          <a:ln>
            <a:noFill/>
          </a:ln>
        </p:spPr>
      </p:pic>
      <p:sp>
        <p:nvSpPr>
          <p:cNvPr id="278" name="CustomShape 6"/>
          <p:cNvSpPr/>
          <p:nvPr/>
        </p:nvSpPr>
        <p:spPr>
          <a:xfrm>
            <a:off x="4543200" y="4448160"/>
            <a:ext cx="156096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4 - 6</a:t>
            </a:r>
            <a:endParaRPr b="0" lang="en-US" sz="22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LibreOffice/5.4.3.2$MacOSX_X86_64 LibreOffice_project/92a7159f7e4af62137622921e809f8546db437e5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cp:revision>0</cp:revision>
  <dc:subject/>
  <dc:title/>
</cp:coreProperties>
</file>